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7" r:id="rId4"/>
  </p:sldMasterIdLst>
  <p:notesMasterIdLst>
    <p:notesMasterId r:id="rId79"/>
  </p:notesMasterIdLst>
  <p:sldIdLst>
    <p:sldId id="256" r:id="rId5"/>
    <p:sldId id="257" r:id="rId6"/>
    <p:sldId id="603" r:id="rId7"/>
    <p:sldId id="601" r:id="rId8"/>
    <p:sldId id="600" r:id="rId9"/>
    <p:sldId id="602" r:id="rId10"/>
    <p:sldId id="604" r:id="rId11"/>
    <p:sldId id="605" r:id="rId12"/>
    <p:sldId id="598" r:id="rId13"/>
    <p:sldId id="607" r:id="rId14"/>
    <p:sldId id="608" r:id="rId15"/>
    <p:sldId id="621" r:id="rId16"/>
    <p:sldId id="622" r:id="rId17"/>
    <p:sldId id="624" r:id="rId18"/>
    <p:sldId id="626" r:id="rId19"/>
    <p:sldId id="625" r:id="rId20"/>
    <p:sldId id="597" r:id="rId21"/>
    <p:sldId id="524" r:id="rId22"/>
    <p:sldId id="413" r:id="rId23"/>
    <p:sldId id="443" r:id="rId24"/>
    <p:sldId id="431" r:id="rId25"/>
    <p:sldId id="430" r:id="rId26"/>
    <p:sldId id="432" r:id="rId27"/>
    <p:sldId id="359" r:id="rId28"/>
    <p:sldId id="562" r:id="rId29"/>
    <p:sldId id="486" r:id="rId30"/>
    <p:sldId id="491" r:id="rId31"/>
    <p:sldId id="516" r:id="rId32"/>
    <p:sldId id="571" r:id="rId33"/>
    <p:sldId id="570" r:id="rId34"/>
    <p:sldId id="573" r:id="rId35"/>
    <p:sldId id="575" r:id="rId36"/>
    <p:sldId id="632" r:id="rId37"/>
    <p:sldId id="402" r:id="rId38"/>
    <p:sldId id="362" r:id="rId39"/>
    <p:sldId id="364" r:id="rId40"/>
    <p:sldId id="363" r:id="rId41"/>
    <p:sldId id="321" r:id="rId42"/>
    <p:sldId id="375" r:id="rId43"/>
    <p:sldId id="404" r:id="rId44"/>
    <p:sldId id="405" r:id="rId45"/>
    <p:sldId id="406" r:id="rId46"/>
    <p:sldId id="399" r:id="rId47"/>
    <p:sldId id="612" r:id="rId48"/>
    <p:sldId id="613" r:id="rId49"/>
    <p:sldId id="615" r:id="rId50"/>
    <p:sldId id="616" r:id="rId51"/>
    <p:sldId id="640" r:id="rId52"/>
    <p:sldId id="614" r:id="rId53"/>
    <p:sldId id="619" r:id="rId54"/>
    <p:sldId id="628" r:id="rId55"/>
    <p:sldId id="627" r:id="rId56"/>
    <p:sldId id="629" r:id="rId57"/>
    <p:sldId id="280" r:id="rId58"/>
    <p:sldId id="283" r:id="rId59"/>
    <p:sldId id="282" r:id="rId60"/>
    <p:sldId id="290" r:id="rId61"/>
    <p:sldId id="289" r:id="rId62"/>
    <p:sldId id="633" r:id="rId63"/>
    <p:sldId id="284" r:id="rId64"/>
    <p:sldId id="293" r:id="rId65"/>
    <p:sldId id="292" r:id="rId66"/>
    <p:sldId id="294" r:id="rId67"/>
    <p:sldId id="637" r:id="rId68"/>
    <p:sldId id="630" r:id="rId69"/>
    <p:sldId id="631" r:id="rId70"/>
    <p:sldId id="636" r:id="rId71"/>
    <p:sldId id="635" r:id="rId72"/>
    <p:sldId id="611" r:id="rId73"/>
    <p:sldId id="634" r:id="rId74"/>
    <p:sldId id="639" r:id="rId75"/>
    <p:sldId id="638" r:id="rId76"/>
    <p:sldId id="610" r:id="rId77"/>
    <p:sldId id="609" r:id="rId7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2F708-E720-4FB2-9477-DD44D02525E8}">
          <p14:sldIdLst>
            <p14:sldId id="256"/>
            <p14:sldId id="257"/>
            <p14:sldId id="603"/>
            <p14:sldId id="601"/>
            <p14:sldId id="600"/>
            <p14:sldId id="602"/>
            <p14:sldId id="604"/>
            <p14:sldId id="605"/>
            <p14:sldId id="598"/>
            <p14:sldId id="607"/>
            <p14:sldId id="608"/>
            <p14:sldId id="621"/>
            <p14:sldId id="622"/>
            <p14:sldId id="624"/>
            <p14:sldId id="626"/>
            <p14:sldId id="625"/>
            <p14:sldId id="597"/>
            <p14:sldId id="524"/>
            <p14:sldId id="413"/>
            <p14:sldId id="443"/>
            <p14:sldId id="431"/>
            <p14:sldId id="430"/>
            <p14:sldId id="432"/>
            <p14:sldId id="359"/>
            <p14:sldId id="562"/>
            <p14:sldId id="486"/>
            <p14:sldId id="491"/>
            <p14:sldId id="516"/>
            <p14:sldId id="571"/>
            <p14:sldId id="570"/>
            <p14:sldId id="573"/>
            <p14:sldId id="575"/>
            <p14:sldId id="632"/>
            <p14:sldId id="402"/>
            <p14:sldId id="362"/>
            <p14:sldId id="364"/>
            <p14:sldId id="363"/>
            <p14:sldId id="321"/>
            <p14:sldId id="375"/>
            <p14:sldId id="404"/>
            <p14:sldId id="405"/>
            <p14:sldId id="406"/>
            <p14:sldId id="399"/>
            <p14:sldId id="612"/>
            <p14:sldId id="613"/>
            <p14:sldId id="615"/>
            <p14:sldId id="616"/>
            <p14:sldId id="640"/>
            <p14:sldId id="614"/>
            <p14:sldId id="619"/>
            <p14:sldId id="628"/>
            <p14:sldId id="627"/>
            <p14:sldId id="629"/>
            <p14:sldId id="280"/>
            <p14:sldId id="283"/>
            <p14:sldId id="282"/>
            <p14:sldId id="290"/>
            <p14:sldId id="289"/>
            <p14:sldId id="633"/>
            <p14:sldId id="284"/>
            <p14:sldId id="293"/>
            <p14:sldId id="292"/>
            <p14:sldId id="294"/>
            <p14:sldId id="637"/>
            <p14:sldId id="630"/>
            <p14:sldId id="631"/>
            <p14:sldId id="636"/>
            <p14:sldId id="635"/>
          </p14:sldIdLst>
        </p14:section>
        <p14:section name="Untitled Section" id="{0984F256-7EE6-4138-BCFF-B222A0DC4473}">
          <p14:sldIdLst>
            <p14:sldId id="611"/>
            <p14:sldId id="634"/>
            <p14:sldId id="639"/>
            <p14:sldId id="638"/>
            <p14:sldId id="610"/>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A9558-D7D8-4033-BD68-2FBC8B411AE0}" v="7817" dt="2019-03-28T21:36:1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46" autoAdjust="0"/>
    <p:restoredTop sz="94660"/>
  </p:normalViewPr>
  <p:slideViewPr>
    <p:cSldViewPr snapToGrid="0">
      <p:cViewPr varScale="1">
        <p:scale>
          <a:sx n="159" d="100"/>
          <a:sy n="159" d="100"/>
        </p:scale>
        <p:origin x="296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yoffice.accenture.com/personal/rune_tommeras_larsen_accenture_com/Documents/Altinn/Altinn%20II/Statistikk/&#197;rstatistikk%20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Bakgrunnsmaterialer\Statistikk\Tidsforbru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anna.rabstad\Jottacloud\Tjenester%203.0\1_Innsikt%20og%20analyse\Sluttbrukertjenester\Tidsforbruk.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690431703513E-2"/>
          <c:y val="1.1474826528686902E-2"/>
          <c:w val="0.90642951758152079"/>
          <c:h val="0.87404734922541838"/>
        </c:manualLayout>
      </c:layout>
      <c:barChart>
        <c:barDir val="col"/>
        <c:grouping val="clustered"/>
        <c:varyColors val="0"/>
        <c:ser>
          <c:idx val="0"/>
          <c:order val="0"/>
          <c:tx>
            <c:v>Andel bosatte som har brukt Altinn pr aldersår</c:v>
          </c:tx>
          <c:spPr>
            <a:solidFill>
              <a:schemeClr val="accent1"/>
            </a:solidFill>
            <a:ln>
              <a:noFill/>
            </a:ln>
            <a:effectLst/>
          </c:spPr>
          <c:invertIfNegative val="0"/>
          <c:cat>
            <c:numRef>
              <c:f>'1. Innloggingstatistikk'!$K$4:$K$115</c:f>
              <c:numCache>
                <c:formatCode>General</c:formatCode>
                <c:ptCount val="1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numCache>
            </c:numRef>
          </c:cat>
          <c:val>
            <c:numRef>
              <c:f>'1. Innloggingstatistikk'!$N$4:$N$115</c:f>
              <c:numCache>
                <c:formatCode>0.000\ %</c:formatCode>
                <c:ptCount val="112"/>
                <c:pt idx="0">
                  <c:v>0</c:v>
                </c:pt>
                <c:pt idx="1">
                  <c:v>0</c:v>
                </c:pt>
                <c:pt idx="2">
                  <c:v>0</c:v>
                </c:pt>
                <c:pt idx="3">
                  <c:v>0</c:v>
                </c:pt>
                <c:pt idx="4">
                  <c:v>1.6403661297201537E-5</c:v>
                </c:pt>
                <c:pt idx="5">
                  <c:v>0</c:v>
                </c:pt>
                <c:pt idx="6">
                  <c:v>3.1614055609123818E-5</c:v>
                </c:pt>
                <c:pt idx="7">
                  <c:v>1.5666123574382754E-5</c:v>
                </c:pt>
                <c:pt idx="8">
                  <c:v>0</c:v>
                </c:pt>
                <c:pt idx="9">
                  <c:v>1.5018848655062104E-5</c:v>
                </c:pt>
                <c:pt idx="10">
                  <c:v>3.0471547192808714E-5</c:v>
                </c:pt>
                <c:pt idx="11">
                  <c:v>6.2419050294149772E-5</c:v>
                </c:pt>
                <c:pt idx="12">
                  <c:v>1.5536394002951916E-5</c:v>
                </c:pt>
                <c:pt idx="13">
                  <c:v>1.335136855506047E-2</c:v>
                </c:pt>
                <c:pt idx="14">
                  <c:v>2.9461585954691533E-2</c:v>
                </c:pt>
                <c:pt idx="15">
                  <c:v>8.2890389311880475E-2</c:v>
                </c:pt>
                <c:pt idx="16">
                  <c:v>0.49422644015093853</c:v>
                </c:pt>
                <c:pt idx="17">
                  <c:v>0.89030624357046773</c:v>
                </c:pt>
                <c:pt idx="18">
                  <c:v>0.87598113804480471</c:v>
                </c:pt>
                <c:pt idx="19">
                  <c:v>0.90792831196901924</c:v>
                </c:pt>
                <c:pt idx="20">
                  <c:v>0.92791425014423223</c:v>
                </c:pt>
                <c:pt idx="21">
                  <c:v>0.9374369772821638</c:v>
                </c:pt>
                <c:pt idx="22">
                  <c:v>0.93970908985858936</c:v>
                </c:pt>
                <c:pt idx="23">
                  <c:v>0.94156379791898814</c:v>
                </c:pt>
                <c:pt idx="24">
                  <c:v>0.94455684215057467</c:v>
                </c:pt>
                <c:pt idx="25">
                  <c:v>0.9468391616292865</c:v>
                </c:pt>
                <c:pt idx="26">
                  <c:v>0.95006986109969593</c:v>
                </c:pt>
                <c:pt idx="27">
                  <c:v>0.9523294331356521</c:v>
                </c:pt>
                <c:pt idx="28">
                  <c:v>0.95504986471826103</c:v>
                </c:pt>
                <c:pt idx="29">
                  <c:v>0.95552696866672793</c:v>
                </c:pt>
                <c:pt idx="30">
                  <c:v>0.95837184125056107</c:v>
                </c:pt>
                <c:pt idx="31">
                  <c:v>0.9604855759394394</c:v>
                </c:pt>
                <c:pt idx="32">
                  <c:v>0.96107345793112886</c:v>
                </c:pt>
                <c:pt idx="33">
                  <c:v>0.96060803957259377</c:v>
                </c:pt>
                <c:pt idx="34">
                  <c:v>0.96115414842258895</c:v>
                </c:pt>
                <c:pt idx="35">
                  <c:v>0.96251252169250956</c:v>
                </c:pt>
                <c:pt idx="36">
                  <c:v>0.96292304677658647</c:v>
                </c:pt>
                <c:pt idx="37">
                  <c:v>0.96133943034073477</c:v>
                </c:pt>
                <c:pt idx="38">
                  <c:v>0.96229640198335897</c:v>
                </c:pt>
                <c:pt idx="39">
                  <c:v>0.96179037736660311</c:v>
                </c:pt>
                <c:pt idx="40">
                  <c:v>0.9605304932605998</c:v>
                </c:pt>
                <c:pt idx="41">
                  <c:v>0.96175698328166026</c:v>
                </c:pt>
                <c:pt idx="42">
                  <c:v>0.96110250582666223</c:v>
                </c:pt>
                <c:pt idx="43">
                  <c:v>0.96033570773679389</c:v>
                </c:pt>
                <c:pt idx="44">
                  <c:v>0.95947575999891577</c:v>
                </c:pt>
                <c:pt idx="45">
                  <c:v>0.9595933616698703</c:v>
                </c:pt>
                <c:pt idx="46">
                  <c:v>0.95881180850506009</c:v>
                </c:pt>
                <c:pt idx="47">
                  <c:v>0.9575887882323636</c:v>
                </c:pt>
                <c:pt idx="48">
                  <c:v>0.95396185372841336</c:v>
                </c:pt>
                <c:pt idx="49">
                  <c:v>0.95538109001900895</c:v>
                </c:pt>
                <c:pt idx="50">
                  <c:v>0.95185209553260086</c:v>
                </c:pt>
                <c:pt idx="51">
                  <c:v>0.94919471527674482</c:v>
                </c:pt>
                <c:pt idx="52">
                  <c:v>0.94675645097531391</c:v>
                </c:pt>
                <c:pt idx="53">
                  <c:v>0.94343913363007337</c:v>
                </c:pt>
                <c:pt idx="54">
                  <c:v>0.93985557424077559</c:v>
                </c:pt>
                <c:pt idx="55">
                  <c:v>0.93640040146416337</c:v>
                </c:pt>
                <c:pt idx="56">
                  <c:v>0.93037034792096007</c:v>
                </c:pt>
                <c:pt idx="57">
                  <c:v>0.92881759315066381</c:v>
                </c:pt>
                <c:pt idx="58">
                  <c:v>0.92292257771228814</c:v>
                </c:pt>
                <c:pt idx="59">
                  <c:v>0.91971388146517841</c:v>
                </c:pt>
                <c:pt idx="60">
                  <c:v>0.91400038165511099</c:v>
                </c:pt>
                <c:pt idx="61">
                  <c:v>0.91048747836875954</c:v>
                </c:pt>
                <c:pt idx="62">
                  <c:v>0.90861652648808078</c:v>
                </c:pt>
                <c:pt idx="63">
                  <c:v>0.90380918952347522</c:v>
                </c:pt>
                <c:pt idx="64">
                  <c:v>0.89536301052378586</c:v>
                </c:pt>
                <c:pt idx="65">
                  <c:v>0.88748404246017176</c:v>
                </c:pt>
                <c:pt idx="66">
                  <c:v>0.8758676063877241</c:v>
                </c:pt>
                <c:pt idx="67">
                  <c:v>0.87714108048012962</c:v>
                </c:pt>
                <c:pt idx="68">
                  <c:v>0.86081666169005677</c:v>
                </c:pt>
                <c:pt idx="69">
                  <c:v>0.83630567276136891</c:v>
                </c:pt>
                <c:pt idx="70">
                  <c:v>0.80533657897200639</c:v>
                </c:pt>
                <c:pt idx="71">
                  <c:v>0.77589244320815953</c:v>
                </c:pt>
                <c:pt idx="72">
                  <c:v>0.74825416454499161</c:v>
                </c:pt>
                <c:pt idx="73">
                  <c:v>0.71920334908397576</c:v>
                </c:pt>
                <c:pt idx="74">
                  <c:v>0.69399604134594239</c:v>
                </c:pt>
                <c:pt idx="75">
                  <c:v>0.65921278963877361</c:v>
                </c:pt>
                <c:pt idx="76">
                  <c:v>0.62068385650224212</c:v>
                </c:pt>
                <c:pt idx="77">
                  <c:v>0.58367710636612657</c:v>
                </c:pt>
                <c:pt idx="78">
                  <c:v>0.54944874115517528</c:v>
                </c:pt>
                <c:pt idx="79">
                  <c:v>0.51719288376344841</c:v>
                </c:pt>
                <c:pt idx="80">
                  <c:v>0.48112523378754912</c:v>
                </c:pt>
                <c:pt idx="81">
                  <c:v>0.45017629281396909</c:v>
                </c:pt>
                <c:pt idx="82">
                  <c:v>0.42307692307692307</c:v>
                </c:pt>
                <c:pt idx="83">
                  <c:v>0.38700464119957156</c:v>
                </c:pt>
                <c:pt idx="84">
                  <c:v>0.35196391242160852</c:v>
                </c:pt>
                <c:pt idx="85">
                  <c:v>0.32258256471288305</c:v>
                </c:pt>
                <c:pt idx="86">
                  <c:v>0.30671317544825899</c:v>
                </c:pt>
                <c:pt idx="87">
                  <c:v>0.2807399347116431</c:v>
                </c:pt>
                <c:pt idx="88">
                  <c:v>0.26108855811156217</c:v>
                </c:pt>
                <c:pt idx="89">
                  <c:v>0.2455159981973862</c:v>
                </c:pt>
                <c:pt idx="90">
                  <c:v>0.22552447552447552</c:v>
                </c:pt>
                <c:pt idx="91">
                  <c:v>0.21448741559238796</c:v>
                </c:pt>
                <c:pt idx="92">
                  <c:v>0.20601719197707735</c:v>
                </c:pt>
                <c:pt idx="93">
                  <c:v>0.18496697018389574</c:v>
                </c:pt>
                <c:pt idx="94">
                  <c:v>0.18275245755138517</c:v>
                </c:pt>
                <c:pt idx="95">
                  <c:v>0.16722612145254806</c:v>
                </c:pt>
                <c:pt idx="96">
                  <c:v>0.1584238037796542</c:v>
                </c:pt>
                <c:pt idx="97">
                  <c:v>0.14150417827298051</c:v>
                </c:pt>
                <c:pt idx="98">
                  <c:v>0.16167192429022081</c:v>
                </c:pt>
                <c:pt idx="99">
                  <c:v>0.11881188118811881</c:v>
                </c:pt>
                <c:pt idx="100">
                  <c:v>0.1331877729257642</c:v>
                </c:pt>
                <c:pt idx="101">
                  <c:v>0.13220338983050847</c:v>
                </c:pt>
                <c:pt idx="102">
                  <c:v>0.14074074074074075</c:v>
                </c:pt>
                <c:pt idx="103">
                  <c:v>5.8823529411764705E-2</c:v>
                </c:pt>
                <c:pt idx="104">
                  <c:v>8.9285714285714288E-2</c:v>
                </c:pt>
                <c:pt idx="105">
                  <c:v>0</c:v>
                </c:pt>
                <c:pt idx="106">
                  <c:v>0.125</c:v>
                </c:pt>
                <c:pt idx="107">
                  <c:v>0</c:v>
                </c:pt>
                <c:pt idx="108">
                  <c:v>0</c:v>
                </c:pt>
                <c:pt idx="109">
                  <c:v>0</c:v>
                </c:pt>
                <c:pt idx="110">
                  <c:v>0</c:v>
                </c:pt>
                <c:pt idx="111">
                  <c:v>0</c:v>
                </c:pt>
              </c:numCache>
            </c:numRef>
          </c:val>
          <c:extLst>
            <c:ext xmlns:c16="http://schemas.microsoft.com/office/drawing/2014/chart" uri="{C3380CC4-5D6E-409C-BE32-E72D297353CC}">
              <c16:uniqueId val="{00000000-6773-426D-BE51-DAFD8CBB83A3}"/>
            </c:ext>
          </c:extLst>
        </c:ser>
        <c:dLbls>
          <c:showLegendKey val="0"/>
          <c:showVal val="0"/>
          <c:showCatName val="0"/>
          <c:showSerName val="0"/>
          <c:showPercent val="0"/>
          <c:showBubbleSize val="0"/>
        </c:dLbls>
        <c:gapWidth val="219"/>
        <c:overlap val="-27"/>
        <c:axId val="464625000"/>
        <c:axId val="464625984"/>
      </c:barChart>
      <c:catAx>
        <c:axId val="46462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984"/>
        <c:crosses val="autoZero"/>
        <c:auto val="1"/>
        <c:lblAlgn val="ctr"/>
        <c:lblOffset val="100"/>
        <c:noMultiLvlLbl val="0"/>
      </c:catAx>
      <c:valAx>
        <c:axId val="4646259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4625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32827009046984E-2"/>
          <c:y val="0.10087207951465084"/>
          <c:w val="0.85202602003284733"/>
          <c:h val="0.74835177945414166"/>
        </c:manualLayout>
      </c:layout>
      <c:barChart>
        <c:barDir val="col"/>
        <c:grouping val="clustered"/>
        <c:varyColors val="0"/>
        <c:ser>
          <c:idx val="0"/>
          <c:order val="0"/>
          <c:spPr>
            <a:solidFill>
              <a:schemeClr val="accent1"/>
            </a:solidFill>
            <a:ln>
              <a:noFill/>
            </a:ln>
            <a:effectLst/>
          </c:spPr>
          <c:invertIfNegative val="0"/>
          <c:cat>
            <c:numRef>
              <c:f>'2. Unike brukere pr dag'!$J$2:$J$366</c:f>
              <c:numCache>
                <c:formatCode>m/d/yyyy</c:formatCode>
                <c:ptCount val="365"/>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numCache>
            </c:numRef>
          </c:cat>
          <c:val>
            <c:numRef>
              <c:f>'2. Unike brukere pr dag'!$K$2:$K$366</c:f>
              <c:numCache>
                <c:formatCode>General</c:formatCode>
                <c:ptCount val="365"/>
                <c:pt idx="0">
                  <c:v>27376</c:v>
                </c:pt>
                <c:pt idx="1">
                  <c:v>95114</c:v>
                </c:pt>
                <c:pt idx="2">
                  <c:v>146335</c:v>
                </c:pt>
                <c:pt idx="3">
                  <c:v>145676</c:v>
                </c:pt>
                <c:pt idx="4">
                  <c:v>122897</c:v>
                </c:pt>
                <c:pt idx="5">
                  <c:v>35103</c:v>
                </c:pt>
                <c:pt idx="6">
                  <c:v>46888</c:v>
                </c:pt>
                <c:pt idx="7">
                  <c:v>105126</c:v>
                </c:pt>
                <c:pt idx="8">
                  <c:v>122735</c:v>
                </c:pt>
                <c:pt idx="9">
                  <c:v>109822</c:v>
                </c:pt>
                <c:pt idx="10">
                  <c:v>98583</c:v>
                </c:pt>
                <c:pt idx="11">
                  <c:v>77086</c:v>
                </c:pt>
                <c:pt idx="12">
                  <c:v>23460</c:v>
                </c:pt>
                <c:pt idx="13">
                  <c:v>40082</c:v>
                </c:pt>
                <c:pt idx="14">
                  <c:v>110571</c:v>
                </c:pt>
                <c:pt idx="15">
                  <c:v>99638</c:v>
                </c:pt>
                <c:pt idx="16">
                  <c:v>107686</c:v>
                </c:pt>
                <c:pt idx="17">
                  <c:v>135649</c:v>
                </c:pt>
                <c:pt idx="18">
                  <c:v>90561</c:v>
                </c:pt>
                <c:pt idx="19">
                  <c:v>31930</c:v>
                </c:pt>
                <c:pt idx="20">
                  <c:v>43482</c:v>
                </c:pt>
                <c:pt idx="21">
                  <c:v>114988</c:v>
                </c:pt>
                <c:pt idx="22">
                  <c:v>101814</c:v>
                </c:pt>
                <c:pt idx="23">
                  <c:v>92721</c:v>
                </c:pt>
                <c:pt idx="24">
                  <c:v>96131</c:v>
                </c:pt>
                <c:pt idx="25">
                  <c:v>74185</c:v>
                </c:pt>
                <c:pt idx="26">
                  <c:v>24554</c:v>
                </c:pt>
                <c:pt idx="27">
                  <c:v>33628</c:v>
                </c:pt>
                <c:pt idx="28">
                  <c:v>109746</c:v>
                </c:pt>
                <c:pt idx="29">
                  <c:v>104353</c:v>
                </c:pt>
                <c:pt idx="30">
                  <c:v>101185</c:v>
                </c:pt>
                <c:pt idx="31">
                  <c:v>138570</c:v>
                </c:pt>
                <c:pt idx="32">
                  <c:v>88488</c:v>
                </c:pt>
                <c:pt idx="33">
                  <c:v>23016</c:v>
                </c:pt>
                <c:pt idx="34">
                  <c:v>31342</c:v>
                </c:pt>
                <c:pt idx="35">
                  <c:v>97272</c:v>
                </c:pt>
                <c:pt idx="36">
                  <c:v>90393</c:v>
                </c:pt>
                <c:pt idx="37">
                  <c:v>85798</c:v>
                </c:pt>
                <c:pt idx="38">
                  <c:v>90858</c:v>
                </c:pt>
                <c:pt idx="39">
                  <c:v>72656</c:v>
                </c:pt>
                <c:pt idx="40">
                  <c:v>22333</c:v>
                </c:pt>
                <c:pt idx="41">
                  <c:v>30096</c:v>
                </c:pt>
                <c:pt idx="42">
                  <c:v>92905</c:v>
                </c:pt>
                <c:pt idx="43">
                  <c:v>86976</c:v>
                </c:pt>
                <c:pt idx="44">
                  <c:v>84809</c:v>
                </c:pt>
                <c:pt idx="45">
                  <c:v>110890</c:v>
                </c:pt>
                <c:pt idx="46">
                  <c:v>73951</c:v>
                </c:pt>
                <c:pt idx="47">
                  <c:v>22885</c:v>
                </c:pt>
                <c:pt idx="48">
                  <c:v>31295</c:v>
                </c:pt>
                <c:pt idx="49">
                  <c:v>90157</c:v>
                </c:pt>
                <c:pt idx="50">
                  <c:v>99003</c:v>
                </c:pt>
                <c:pt idx="51">
                  <c:v>79578</c:v>
                </c:pt>
                <c:pt idx="52">
                  <c:v>88168</c:v>
                </c:pt>
                <c:pt idx="53">
                  <c:v>64974</c:v>
                </c:pt>
                <c:pt idx="54">
                  <c:v>22555</c:v>
                </c:pt>
                <c:pt idx="55">
                  <c:v>33302</c:v>
                </c:pt>
                <c:pt idx="56">
                  <c:v>108224</c:v>
                </c:pt>
                <c:pt idx="57">
                  <c:v>105243</c:v>
                </c:pt>
                <c:pt idx="58">
                  <c:v>106242</c:v>
                </c:pt>
                <c:pt idx="59">
                  <c:v>89532</c:v>
                </c:pt>
                <c:pt idx="60">
                  <c:v>77836</c:v>
                </c:pt>
                <c:pt idx="61">
                  <c:v>23280</c:v>
                </c:pt>
                <c:pt idx="62">
                  <c:v>32895</c:v>
                </c:pt>
                <c:pt idx="63">
                  <c:v>104279</c:v>
                </c:pt>
                <c:pt idx="64">
                  <c:v>98995</c:v>
                </c:pt>
                <c:pt idx="65">
                  <c:v>88608</c:v>
                </c:pt>
                <c:pt idx="66">
                  <c:v>90595</c:v>
                </c:pt>
                <c:pt idx="67">
                  <c:v>65839</c:v>
                </c:pt>
                <c:pt idx="68">
                  <c:v>19484</c:v>
                </c:pt>
                <c:pt idx="69">
                  <c:v>33479</c:v>
                </c:pt>
                <c:pt idx="70">
                  <c:v>94642</c:v>
                </c:pt>
                <c:pt idx="71">
                  <c:v>86797</c:v>
                </c:pt>
                <c:pt idx="72">
                  <c:v>88457</c:v>
                </c:pt>
                <c:pt idx="73">
                  <c:v>85284</c:v>
                </c:pt>
                <c:pt idx="74">
                  <c:v>61975</c:v>
                </c:pt>
                <c:pt idx="75">
                  <c:v>17979</c:v>
                </c:pt>
                <c:pt idx="76">
                  <c:v>25867</c:v>
                </c:pt>
                <c:pt idx="77">
                  <c:v>101450</c:v>
                </c:pt>
                <c:pt idx="78">
                  <c:v>88452</c:v>
                </c:pt>
                <c:pt idx="79">
                  <c:v>80566</c:v>
                </c:pt>
                <c:pt idx="80">
                  <c:v>76050</c:v>
                </c:pt>
                <c:pt idx="81">
                  <c:v>71560</c:v>
                </c:pt>
                <c:pt idx="82">
                  <c:v>20412</c:v>
                </c:pt>
                <c:pt idx="83">
                  <c:v>21081</c:v>
                </c:pt>
                <c:pt idx="84">
                  <c:v>67544</c:v>
                </c:pt>
                <c:pt idx="85">
                  <c:v>59082</c:v>
                </c:pt>
                <c:pt idx="86">
                  <c:v>36449</c:v>
                </c:pt>
                <c:pt idx="87">
                  <c:v>18971</c:v>
                </c:pt>
                <c:pt idx="88">
                  <c:v>17779</c:v>
                </c:pt>
                <c:pt idx="89">
                  <c:v>17641</c:v>
                </c:pt>
                <c:pt idx="90">
                  <c:v>23677</c:v>
                </c:pt>
                <c:pt idx="91">
                  <c:v>48747</c:v>
                </c:pt>
                <c:pt idx="92">
                  <c:v>494542</c:v>
                </c:pt>
                <c:pt idx="93">
                  <c:v>2243109</c:v>
                </c:pt>
                <c:pt idx="94">
                  <c:v>591401</c:v>
                </c:pt>
                <c:pt idx="95">
                  <c:v>232000</c:v>
                </c:pt>
                <c:pt idx="96">
                  <c:v>117532</c:v>
                </c:pt>
                <c:pt idx="97">
                  <c:v>166498</c:v>
                </c:pt>
                <c:pt idx="98">
                  <c:v>224481</c:v>
                </c:pt>
                <c:pt idx="99">
                  <c:v>192755</c:v>
                </c:pt>
                <c:pt idx="100">
                  <c:v>204501</c:v>
                </c:pt>
                <c:pt idx="101">
                  <c:v>176289</c:v>
                </c:pt>
                <c:pt idx="102">
                  <c:v>115964</c:v>
                </c:pt>
                <c:pt idx="103">
                  <c:v>50836</c:v>
                </c:pt>
                <c:pt idx="104">
                  <c:v>84134</c:v>
                </c:pt>
                <c:pt idx="105">
                  <c:v>159446</c:v>
                </c:pt>
                <c:pt idx="106">
                  <c:v>175241</c:v>
                </c:pt>
                <c:pt idx="107">
                  <c:v>146075</c:v>
                </c:pt>
                <c:pt idx="108">
                  <c:v>129631</c:v>
                </c:pt>
                <c:pt idx="109">
                  <c:v>109369</c:v>
                </c:pt>
                <c:pt idx="110">
                  <c:v>51425</c:v>
                </c:pt>
                <c:pt idx="111">
                  <c:v>98303</c:v>
                </c:pt>
                <c:pt idx="112">
                  <c:v>174891</c:v>
                </c:pt>
                <c:pt idx="113">
                  <c:v>185519</c:v>
                </c:pt>
                <c:pt idx="114">
                  <c:v>179642</c:v>
                </c:pt>
                <c:pt idx="115">
                  <c:v>174465</c:v>
                </c:pt>
                <c:pt idx="116">
                  <c:v>154756</c:v>
                </c:pt>
                <c:pt idx="117">
                  <c:v>96265</c:v>
                </c:pt>
                <c:pt idx="118">
                  <c:v>249582</c:v>
                </c:pt>
                <c:pt idx="119">
                  <c:v>466160</c:v>
                </c:pt>
                <c:pt idx="120">
                  <c:v>78076</c:v>
                </c:pt>
                <c:pt idx="121">
                  <c:v>105155</c:v>
                </c:pt>
                <c:pt idx="122">
                  <c:v>106074</c:v>
                </c:pt>
                <c:pt idx="123">
                  <c:v>82908</c:v>
                </c:pt>
                <c:pt idx="124">
                  <c:v>24068</c:v>
                </c:pt>
                <c:pt idx="125">
                  <c:v>34877</c:v>
                </c:pt>
                <c:pt idx="126">
                  <c:v>101831</c:v>
                </c:pt>
                <c:pt idx="127">
                  <c:v>99368</c:v>
                </c:pt>
                <c:pt idx="128">
                  <c:v>86860</c:v>
                </c:pt>
                <c:pt idx="129">
                  <c:v>40877</c:v>
                </c:pt>
                <c:pt idx="130">
                  <c:v>67638</c:v>
                </c:pt>
                <c:pt idx="131">
                  <c:v>20728</c:v>
                </c:pt>
                <c:pt idx="132">
                  <c:v>32335</c:v>
                </c:pt>
                <c:pt idx="133">
                  <c:v>97151</c:v>
                </c:pt>
                <c:pt idx="134">
                  <c:v>94593</c:v>
                </c:pt>
                <c:pt idx="135">
                  <c:v>80068</c:v>
                </c:pt>
                <c:pt idx="136">
                  <c:v>19138</c:v>
                </c:pt>
                <c:pt idx="137">
                  <c:v>53218</c:v>
                </c:pt>
                <c:pt idx="138">
                  <c:v>19322</c:v>
                </c:pt>
                <c:pt idx="139">
                  <c:v>26163</c:v>
                </c:pt>
                <c:pt idx="140">
                  <c:v>45256</c:v>
                </c:pt>
                <c:pt idx="141">
                  <c:v>101212</c:v>
                </c:pt>
                <c:pt idx="142">
                  <c:v>100648</c:v>
                </c:pt>
                <c:pt idx="143">
                  <c:v>94823</c:v>
                </c:pt>
                <c:pt idx="144">
                  <c:v>80441</c:v>
                </c:pt>
                <c:pt idx="145">
                  <c:v>26044</c:v>
                </c:pt>
                <c:pt idx="146">
                  <c:v>43076</c:v>
                </c:pt>
                <c:pt idx="147">
                  <c:v>129180</c:v>
                </c:pt>
                <c:pt idx="148">
                  <c:v>132987</c:v>
                </c:pt>
                <c:pt idx="149">
                  <c:v>141925</c:v>
                </c:pt>
                <c:pt idx="150">
                  <c:v>148686</c:v>
                </c:pt>
                <c:pt idx="151">
                  <c:v>79689</c:v>
                </c:pt>
                <c:pt idx="152">
                  <c:v>22978</c:v>
                </c:pt>
                <c:pt idx="153">
                  <c:v>32022</c:v>
                </c:pt>
                <c:pt idx="154">
                  <c:v>110905</c:v>
                </c:pt>
                <c:pt idx="155">
                  <c:v>110628</c:v>
                </c:pt>
                <c:pt idx="156">
                  <c:v>96819</c:v>
                </c:pt>
                <c:pt idx="157">
                  <c:v>91280</c:v>
                </c:pt>
                <c:pt idx="158">
                  <c:v>96492</c:v>
                </c:pt>
                <c:pt idx="159">
                  <c:v>25265</c:v>
                </c:pt>
                <c:pt idx="160">
                  <c:v>41793</c:v>
                </c:pt>
                <c:pt idx="161">
                  <c:v>118557</c:v>
                </c:pt>
                <c:pt idx="162">
                  <c:v>107157</c:v>
                </c:pt>
                <c:pt idx="163">
                  <c:v>93699</c:v>
                </c:pt>
                <c:pt idx="164">
                  <c:v>93123</c:v>
                </c:pt>
                <c:pt idx="165">
                  <c:v>75461</c:v>
                </c:pt>
                <c:pt idx="166">
                  <c:v>24232</c:v>
                </c:pt>
                <c:pt idx="167">
                  <c:v>39741</c:v>
                </c:pt>
                <c:pt idx="168">
                  <c:v>104710</c:v>
                </c:pt>
                <c:pt idx="169">
                  <c:v>103982</c:v>
                </c:pt>
                <c:pt idx="170">
                  <c:v>104357</c:v>
                </c:pt>
                <c:pt idx="171">
                  <c:v>118052</c:v>
                </c:pt>
                <c:pt idx="172">
                  <c:v>145628</c:v>
                </c:pt>
                <c:pt idx="173">
                  <c:v>33006</c:v>
                </c:pt>
                <c:pt idx="174">
                  <c:v>44429</c:v>
                </c:pt>
                <c:pt idx="175">
                  <c:v>130263</c:v>
                </c:pt>
                <c:pt idx="176">
                  <c:v>147791</c:v>
                </c:pt>
                <c:pt idx="177">
                  <c:v>663826</c:v>
                </c:pt>
                <c:pt idx="178">
                  <c:v>385314</c:v>
                </c:pt>
                <c:pt idx="179">
                  <c:v>192707</c:v>
                </c:pt>
                <c:pt idx="180">
                  <c:v>63100</c:v>
                </c:pt>
                <c:pt idx="181">
                  <c:v>56804</c:v>
                </c:pt>
                <c:pt idx="182">
                  <c:v>122412</c:v>
                </c:pt>
                <c:pt idx="183">
                  <c:v>111206</c:v>
                </c:pt>
                <c:pt idx="184">
                  <c:v>136502</c:v>
                </c:pt>
                <c:pt idx="185">
                  <c:v>157368</c:v>
                </c:pt>
                <c:pt idx="186">
                  <c:v>111960</c:v>
                </c:pt>
                <c:pt idx="187">
                  <c:v>35620</c:v>
                </c:pt>
                <c:pt idx="188">
                  <c:v>38675</c:v>
                </c:pt>
                <c:pt idx="189">
                  <c:v>115756</c:v>
                </c:pt>
                <c:pt idx="190">
                  <c:v>127050</c:v>
                </c:pt>
                <c:pt idx="191">
                  <c:v>115171</c:v>
                </c:pt>
                <c:pt idx="192">
                  <c:v>96500</c:v>
                </c:pt>
                <c:pt idx="193">
                  <c:v>70002</c:v>
                </c:pt>
                <c:pt idx="194">
                  <c:v>27127</c:v>
                </c:pt>
                <c:pt idx="195">
                  <c:v>32140</c:v>
                </c:pt>
                <c:pt idx="196">
                  <c:v>113268</c:v>
                </c:pt>
                <c:pt idx="197">
                  <c:v>77689</c:v>
                </c:pt>
                <c:pt idx="198">
                  <c:v>67193</c:v>
                </c:pt>
                <c:pt idx="199">
                  <c:v>57759</c:v>
                </c:pt>
                <c:pt idx="200">
                  <c:v>48871</c:v>
                </c:pt>
                <c:pt idx="201">
                  <c:v>20135</c:v>
                </c:pt>
                <c:pt idx="202">
                  <c:v>24742</c:v>
                </c:pt>
                <c:pt idx="203">
                  <c:v>59940</c:v>
                </c:pt>
                <c:pt idx="204">
                  <c:v>70663</c:v>
                </c:pt>
                <c:pt idx="205">
                  <c:v>56550</c:v>
                </c:pt>
                <c:pt idx="206">
                  <c:v>48949</c:v>
                </c:pt>
                <c:pt idx="207">
                  <c:v>39523</c:v>
                </c:pt>
                <c:pt idx="208">
                  <c:v>17377</c:v>
                </c:pt>
                <c:pt idx="209">
                  <c:v>24960</c:v>
                </c:pt>
                <c:pt idx="210">
                  <c:v>72023</c:v>
                </c:pt>
                <c:pt idx="211">
                  <c:v>72552</c:v>
                </c:pt>
                <c:pt idx="212">
                  <c:v>65344</c:v>
                </c:pt>
                <c:pt idx="213">
                  <c:v>68156</c:v>
                </c:pt>
                <c:pt idx="214">
                  <c:v>53888</c:v>
                </c:pt>
                <c:pt idx="215">
                  <c:v>19059</c:v>
                </c:pt>
                <c:pt idx="216">
                  <c:v>27568</c:v>
                </c:pt>
                <c:pt idx="217">
                  <c:v>85667</c:v>
                </c:pt>
                <c:pt idx="218">
                  <c:v>78295</c:v>
                </c:pt>
                <c:pt idx="219">
                  <c:v>89503</c:v>
                </c:pt>
                <c:pt idx="220">
                  <c:v>78769</c:v>
                </c:pt>
                <c:pt idx="221">
                  <c:v>63587</c:v>
                </c:pt>
                <c:pt idx="222">
                  <c:v>19236</c:v>
                </c:pt>
                <c:pt idx="223">
                  <c:v>28458</c:v>
                </c:pt>
                <c:pt idx="224">
                  <c:v>87295</c:v>
                </c:pt>
                <c:pt idx="225">
                  <c:v>91147</c:v>
                </c:pt>
                <c:pt idx="226">
                  <c:v>357062</c:v>
                </c:pt>
                <c:pt idx="227">
                  <c:v>121427</c:v>
                </c:pt>
                <c:pt idx="228">
                  <c:v>77773</c:v>
                </c:pt>
                <c:pt idx="229">
                  <c:v>27520</c:v>
                </c:pt>
                <c:pt idx="230">
                  <c:v>38454</c:v>
                </c:pt>
                <c:pt idx="231">
                  <c:v>127769</c:v>
                </c:pt>
                <c:pt idx="232">
                  <c:v>92639</c:v>
                </c:pt>
                <c:pt idx="233">
                  <c:v>139964</c:v>
                </c:pt>
                <c:pt idx="234">
                  <c:v>91236</c:v>
                </c:pt>
                <c:pt idx="235">
                  <c:v>73897</c:v>
                </c:pt>
                <c:pt idx="236">
                  <c:v>21834</c:v>
                </c:pt>
                <c:pt idx="237">
                  <c:v>32060</c:v>
                </c:pt>
                <c:pt idx="238">
                  <c:v>107019</c:v>
                </c:pt>
                <c:pt idx="239">
                  <c:v>89588</c:v>
                </c:pt>
                <c:pt idx="240">
                  <c:v>94421</c:v>
                </c:pt>
                <c:pt idx="241">
                  <c:v>106957</c:v>
                </c:pt>
                <c:pt idx="242">
                  <c:v>80102</c:v>
                </c:pt>
                <c:pt idx="243">
                  <c:v>22229</c:v>
                </c:pt>
                <c:pt idx="244">
                  <c:v>31819</c:v>
                </c:pt>
                <c:pt idx="245">
                  <c:v>93917</c:v>
                </c:pt>
                <c:pt idx="246">
                  <c:v>97631</c:v>
                </c:pt>
                <c:pt idx="247">
                  <c:v>84365</c:v>
                </c:pt>
                <c:pt idx="248">
                  <c:v>80940</c:v>
                </c:pt>
                <c:pt idx="249">
                  <c:v>66821</c:v>
                </c:pt>
                <c:pt idx="250">
                  <c:v>24629</c:v>
                </c:pt>
                <c:pt idx="251">
                  <c:v>30216</c:v>
                </c:pt>
                <c:pt idx="252">
                  <c:v>94840</c:v>
                </c:pt>
                <c:pt idx="253">
                  <c:v>88395</c:v>
                </c:pt>
                <c:pt idx="254">
                  <c:v>80024</c:v>
                </c:pt>
                <c:pt idx="255">
                  <c:v>75840</c:v>
                </c:pt>
                <c:pt idx="256">
                  <c:v>65172</c:v>
                </c:pt>
                <c:pt idx="257">
                  <c:v>18754</c:v>
                </c:pt>
                <c:pt idx="258">
                  <c:v>26914</c:v>
                </c:pt>
                <c:pt idx="259">
                  <c:v>89543</c:v>
                </c:pt>
                <c:pt idx="260">
                  <c:v>82355</c:v>
                </c:pt>
                <c:pt idx="261">
                  <c:v>77254</c:v>
                </c:pt>
                <c:pt idx="262">
                  <c:v>106254</c:v>
                </c:pt>
                <c:pt idx="263">
                  <c:v>64692</c:v>
                </c:pt>
                <c:pt idx="264">
                  <c:v>19776</c:v>
                </c:pt>
                <c:pt idx="265">
                  <c:v>27580</c:v>
                </c:pt>
                <c:pt idx="266">
                  <c:v>86798</c:v>
                </c:pt>
                <c:pt idx="267">
                  <c:v>81183</c:v>
                </c:pt>
                <c:pt idx="268">
                  <c:v>75345</c:v>
                </c:pt>
                <c:pt idx="269">
                  <c:v>85172</c:v>
                </c:pt>
                <c:pt idx="270">
                  <c:v>68264</c:v>
                </c:pt>
                <c:pt idx="271">
                  <c:v>19921</c:v>
                </c:pt>
                <c:pt idx="272">
                  <c:v>28827</c:v>
                </c:pt>
                <c:pt idx="273">
                  <c:v>89541</c:v>
                </c:pt>
                <c:pt idx="274">
                  <c:v>95432</c:v>
                </c:pt>
                <c:pt idx="275">
                  <c:v>85078</c:v>
                </c:pt>
                <c:pt idx="276">
                  <c:v>78680</c:v>
                </c:pt>
                <c:pt idx="277">
                  <c:v>67583</c:v>
                </c:pt>
                <c:pt idx="278">
                  <c:v>20242</c:v>
                </c:pt>
                <c:pt idx="279">
                  <c:v>28634</c:v>
                </c:pt>
                <c:pt idx="280">
                  <c:v>93014</c:v>
                </c:pt>
                <c:pt idx="281">
                  <c:v>96936</c:v>
                </c:pt>
                <c:pt idx="282">
                  <c:v>108687</c:v>
                </c:pt>
                <c:pt idx="283">
                  <c:v>102333</c:v>
                </c:pt>
                <c:pt idx="284">
                  <c:v>64489</c:v>
                </c:pt>
                <c:pt idx="285">
                  <c:v>21806</c:v>
                </c:pt>
                <c:pt idx="286">
                  <c:v>34220</c:v>
                </c:pt>
                <c:pt idx="287">
                  <c:v>90996</c:v>
                </c:pt>
                <c:pt idx="288">
                  <c:v>81141</c:v>
                </c:pt>
                <c:pt idx="289">
                  <c:v>74583</c:v>
                </c:pt>
                <c:pt idx="290">
                  <c:v>93994</c:v>
                </c:pt>
                <c:pt idx="291">
                  <c:v>61534</c:v>
                </c:pt>
                <c:pt idx="292">
                  <c:v>18326</c:v>
                </c:pt>
                <c:pt idx="293">
                  <c:v>26754</c:v>
                </c:pt>
                <c:pt idx="294">
                  <c:v>85886</c:v>
                </c:pt>
                <c:pt idx="295">
                  <c:v>82051</c:v>
                </c:pt>
                <c:pt idx="296">
                  <c:v>174320</c:v>
                </c:pt>
                <c:pt idx="297">
                  <c:v>100294</c:v>
                </c:pt>
                <c:pt idx="298">
                  <c:v>76297</c:v>
                </c:pt>
                <c:pt idx="299">
                  <c:v>19198</c:v>
                </c:pt>
                <c:pt idx="300">
                  <c:v>28302</c:v>
                </c:pt>
                <c:pt idx="301">
                  <c:v>90035</c:v>
                </c:pt>
                <c:pt idx="302">
                  <c:v>85128</c:v>
                </c:pt>
                <c:pt idx="303">
                  <c:v>90678</c:v>
                </c:pt>
                <c:pt idx="304">
                  <c:v>78529</c:v>
                </c:pt>
                <c:pt idx="305">
                  <c:v>72438</c:v>
                </c:pt>
                <c:pt idx="306">
                  <c:v>18168</c:v>
                </c:pt>
                <c:pt idx="307">
                  <c:v>25886</c:v>
                </c:pt>
                <c:pt idx="308">
                  <c:v>87112</c:v>
                </c:pt>
                <c:pt idx="309">
                  <c:v>92521</c:v>
                </c:pt>
                <c:pt idx="310">
                  <c:v>118917</c:v>
                </c:pt>
                <c:pt idx="311">
                  <c:v>105994</c:v>
                </c:pt>
                <c:pt idx="312">
                  <c:v>67684</c:v>
                </c:pt>
                <c:pt idx="313">
                  <c:v>22022</c:v>
                </c:pt>
                <c:pt idx="314">
                  <c:v>28063</c:v>
                </c:pt>
                <c:pt idx="315">
                  <c:v>83076</c:v>
                </c:pt>
                <c:pt idx="316">
                  <c:v>80114</c:v>
                </c:pt>
                <c:pt idx="317">
                  <c:v>84284</c:v>
                </c:pt>
                <c:pt idx="318">
                  <c:v>73923</c:v>
                </c:pt>
                <c:pt idx="319">
                  <c:v>55385</c:v>
                </c:pt>
                <c:pt idx="320">
                  <c:v>16027</c:v>
                </c:pt>
                <c:pt idx="321">
                  <c:v>22523</c:v>
                </c:pt>
                <c:pt idx="322">
                  <c:v>74155</c:v>
                </c:pt>
                <c:pt idx="323">
                  <c:v>72898</c:v>
                </c:pt>
                <c:pt idx="324">
                  <c:v>65640</c:v>
                </c:pt>
                <c:pt idx="325">
                  <c:v>64892</c:v>
                </c:pt>
                <c:pt idx="326">
                  <c:v>54718</c:v>
                </c:pt>
                <c:pt idx="327">
                  <c:v>15539</c:v>
                </c:pt>
                <c:pt idx="328">
                  <c:v>22803</c:v>
                </c:pt>
                <c:pt idx="329">
                  <c:v>77328</c:v>
                </c:pt>
                <c:pt idx="330">
                  <c:v>74075</c:v>
                </c:pt>
                <c:pt idx="331">
                  <c:v>69856</c:v>
                </c:pt>
                <c:pt idx="332">
                  <c:v>72337</c:v>
                </c:pt>
                <c:pt idx="333">
                  <c:v>60050</c:v>
                </c:pt>
                <c:pt idx="334">
                  <c:v>16158</c:v>
                </c:pt>
                <c:pt idx="335">
                  <c:v>22908</c:v>
                </c:pt>
                <c:pt idx="336">
                  <c:v>82546</c:v>
                </c:pt>
                <c:pt idx="337">
                  <c:v>88309</c:v>
                </c:pt>
                <c:pt idx="338">
                  <c:v>75200</c:v>
                </c:pt>
                <c:pt idx="339">
                  <c:v>71492</c:v>
                </c:pt>
                <c:pt idx="340">
                  <c:v>62725</c:v>
                </c:pt>
                <c:pt idx="341">
                  <c:v>25169</c:v>
                </c:pt>
                <c:pt idx="342">
                  <c:v>27821</c:v>
                </c:pt>
                <c:pt idx="343">
                  <c:v>117401</c:v>
                </c:pt>
                <c:pt idx="344">
                  <c:v>82288</c:v>
                </c:pt>
                <c:pt idx="345">
                  <c:v>69100</c:v>
                </c:pt>
                <c:pt idx="346">
                  <c:v>68398</c:v>
                </c:pt>
                <c:pt idx="347">
                  <c:v>169573</c:v>
                </c:pt>
                <c:pt idx="348">
                  <c:v>114086</c:v>
                </c:pt>
                <c:pt idx="349">
                  <c:v>76980</c:v>
                </c:pt>
                <c:pt idx="350">
                  <c:v>136769</c:v>
                </c:pt>
                <c:pt idx="351">
                  <c:v>106896</c:v>
                </c:pt>
                <c:pt idx="352">
                  <c:v>96388</c:v>
                </c:pt>
                <c:pt idx="353">
                  <c:v>83790</c:v>
                </c:pt>
                <c:pt idx="354">
                  <c:v>70276</c:v>
                </c:pt>
                <c:pt idx="355">
                  <c:v>19512</c:v>
                </c:pt>
                <c:pt idx="356">
                  <c:v>15403</c:v>
                </c:pt>
                <c:pt idx="357">
                  <c:v>12158</c:v>
                </c:pt>
                <c:pt idx="358">
                  <c:v>18399</c:v>
                </c:pt>
                <c:pt idx="359">
                  <c:v>21925</c:v>
                </c:pt>
                <c:pt idx="360">
                  <c:v>49192</c:v>
                </c:pt>
                <c:pt idx="361">
                  <c:v>47526</c:v>
                </c:pt>
                <c:pt idx="362">
                  <c:v>21742</c:v>
                </c:pt>
                <c:pt idx="363">
                  <c:v>23092</c:v>
                </c:pt>
                <c:pt idx="364">
                  <c:v>24960</c:v>
                </c:pt>
              </c:numCache>
            </c:numRef>
          </c:val>
          <c:extLst>
            <c:ext xmlns:c16="http://schemas.microsoft.com/office/drawing/2014/chart" uri="{C3380CC4-5D6E-409C-BE32-E72D297353CC}">
              <c16:uniqueId val="{00000000-0305-4E21-8D36-36EF75A835F5}"/>
            </c:ext>
          </c:extLst>
        </c:ser>
        <c:dLbls>
          <c:showLegendKey val="0"/>
          <c:showVal val="0"/>
          <c:showCatName val="0"/>
          <c:showSerName val="0"/>
          <c:showPercent val="0"/>
          <c:showBubbleSize val="0"/>
        </c:dLbls>
        <c:gapWidth val="219"/>
        <c:overlap val="-27"/>
        <c:axId val="430353552"/>
        <c:axId val="430354536"/>
      </c:barChart>
      <c:dateAx>
        <c:axId val="43035355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4536"/>
        <c:crosses val="autoZero"/>
        <c:auto val="1"/>
        <c:lblOffset val="100"/>
        <c:baseTimeUnit val="days"/>
      </c:dateAx>
      <c:valAx>
        <c:axId val="430354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3035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374912831519249E-2"/>
          <c:y val="2.0459623014530522E-2"/>
          <c:w val="0.933573212041242"/>
          <c:h val="0.9300316334769696"/>
        </c:manualLayout>
      </c:layout>
      <c:lineChart>
        <c:grouping val="standard"/>
        <c:varyColors val="0"/>
        <c:ser>
          <c:idx val="0"/>
          <c:order val="0"/>
          <c:spPr>
            <a:ln w="28575" cap="rnd">
              <a:solidFill>
                <a:schemeClr val="accent1"/>
              </a:solidFill>
              <a:round/>
            </a:ln>
            <a:effectLst/>
          </c:spPr>
          <c:marker>
            <c:symbol val="none"/>
          </c:marker>
          <c:cat>
            <c:numRef>
              <c:f>'3. Meldinger ut'!$B$3:$N$3</c:f>
              <c:numCache>
                <c:formatCode>General</c:formatCode>
                <c:ptCount val="13"/>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numCache>
            </c:numRef>
          </c:cat>
          <c:val>
            <c:numRef>
              <c:f>'3. Meldinger ut'!$B$16:$N$16</c:f>
              <c:numCache>
                <c:formatCode>General</c:formatCode>
                <c:ptCount val="13"/>
                <c:pt idx="0">
                  <c:v>1245490</c:v>
                </c:pt>
                <c:pt idx="1">
                  <c:v>5285823</c:v>
                </c:pt>
                <c:pt idx="2">
                  <c:v>6386257</c:v>
                </c:pt>
                <c:pt idx="3">
                  <c:v>10687681</c:v>
                </c:pt>
                <c:pt idx="4">
                  <c:v>11390042</c:v>
                </c:pt>
                <c:pt idx="5">
                  <c:v>12050097</c:v>
                </c:pt>
                <c:pt idx="6">
                  <c:v>12784732</c:v>
                </c:pt>
                <c:pt idx="7">
                  <c:v>15953074</c:v>
                </c:pt>
                <c:pt idx="8">
                  <c:v>20729628</c:v>
                </c:pt>
                <c:pt idx="9">
                  <c:v>28547669</c:v>
                </c:pt>
                <c:pt idx="10">
                  <c:v>35348973</c:v>
                </c:pt>
                <c:pt idx="11">
                  <c:v>40864696</c:v>
                </c:pt>
                <c:pt idx="12">
                  <c:v>45063133</c:v>
                </c:pt>
              </c:numCache>
            </c:numRef>
          </c:val>
          <c:smooth val="0"/>
          <c:extLst>
            <c:ext xmlns:c16="http://schemas.microsoft.com/office/drawing/2014/chart" uri="{C3380CC4-5D6E-409C-BE32-E72D297353CC}">
              <c16:uniqueId val="{00000000-16BA-4674-A295-7F5FE57A49D2}"/>
            </c:ext>
          </c:extLst>
        </c:ser>
        <c:dLbls>
          <c:showLegendKey val="0"/>
          <c:showVal val="0"/>
          <c:showCatName val="0"/>
          <c:showSerName val="0"/>
          <c:showPercent val="0"/>
          <c:showBubbleSize val="0"/>
        </c:dLbls>
        <c:smooth val="0"/>
        <c:axId val="460339456"/>
        <c:axId val="460339784"/>
      </c:lineChart>
      <c:catAx>
        <c:axId val="46033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784"/>
        <c:crosses val="autoZero"/>
        <c:auto val="1"/>
        <c:lblAlgn val="ctr"/>
        <c:lblOffset val="100"/>
        <c:noMultiLvlLbl val="0"/>
      </c:catAx>
      <c:valAx>
        <c:axId val="460339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460339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Fordeling Digital Postkasse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43"/>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E33-41A5-B53E-10D062803D3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E33-41A5-B53E-10D062803D3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CE33-41A5-B53E-10D062803D32}"/>
              </c:ext>
            </c:extLst>
          </c:dPt>
          <c:cat>
            <c:strRef>
              <c:f>'10. Digital Postkasse'!$A$2:$A$4</c:f>
              <c:strCache>
                <c:ptCount val="3"/>
                <c:pt idx="0">
                  <c:v>Altinn</c:v>
                </c:pt>
                <c:pt idx="1">
                  <c:v>DigiPost</c:v>
                </c:pt>
                <c:pt idx="2">
                  <c:v>E-Boks</c:v>
                </c:pt>
              </c:strCache>
            </c:strRef>
          </c:cat>
          <c:val>
            <c:numRef>
              <c:f>'10. Digital Postkasse'!$B$2:$B$4</c:f>
              <c:numCache>
                <c:formatCode>General</c:formatCode>
                <c:ptCount val="3"/>
                <c:pt idx="0">
                  <c:v>2336150</c:v>
                </c:pt>
                <c:pt idx="1">
                  <c:v>1809738</c:v>
                </c:pt>
                <c:pt idx="2">
                  <c:v>207237</c:v>
                </c:pt>
              </c:numCache>
            </c:numRef>
          </c:val>
          <c:extLst>
            <c:ext xmlns:c16="http://schemas.microsoft.com/office/drawing/2014/chart" uri="{C3380CC4-5D6E-409C-BE32-E72D297353CC}">
              <c16:uniqueId val="{00000006-CE33-41A5-B53E-10D062803D3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legend>
    <c:plotVisOnly val="1"/>
    <c:dispBlanksAs val="gap"/>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002060"/>
            </a:solidFill>
          </c:spPr>
          <c:dPt>
            <c:idx val="0"/>
            <c:bubble3D val="0"/>
            <c:spPr>
              <a:solidFill>
                <a:srgbClr val="00B0F0"/>
              </a:solidFill>
              <a:ln w="19050">
                <a:solidFill>
                  <a:schemeClr val="lt1"/>
                </a:solidFill>
              </a:ln>
              <a:effectLst/>
            </c:spPr>
            <c:extLst>
              <c:ext xmlns:c16="http://schemas.microsoft.com/office/drawing/2014/chart" uri="{C3380CC4-5D6E-409C-BE32-E72D297353CC}">
                <c16:uniqueId val="{00000001-E997-D44C-80F4-4D25193F24AC}"/>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E997-D44C-80F4-4D25193F24AC}"/>
              </c:ext>
            </c:extLst>
          </c:dPt>
          <c:dPt>
            <c:idx val="2"/>
            <c:bubble3D val="0"/>
            <c:spPr>
              <a:solidFill>
                <a:srgbClr val="002060"/>
              </a:solidFill>
              <a:ln w="19050">
                <a:solidFill>
                  <a:schemeClr val="lt1"/>
                </a:solidFill>
              </a:ln>
              <a:effectLst/>
            </c:spPr>
            <c:extLst>
              <c:ext xmlns:c16="http://schemas.microsoft.com/office/drawing/2014/chart" uri="{C3380CC4-5D6E-409C-BE32-E72D297353CC}">
                <c16:uniqueId val="{00000005-E997-D44C-80F4-4D25193F24AC}"/>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E997-D44C-80F4-4D25193F24AC}"/>
              </c:ext>
            </c:extLst>
          </c:dPt>
          <c:cat>
            <c:numRef>
              <c:f>Sheet1!$A$2:$A$5</c:f>
              <c:numCache>
                <c:formatCode>General</c:formatCode>
                <c:ptCount val="4"/>
              </c:numCache>
            </c:numRef>
          </c:cat>
          <c:val>
            <c:numRef>
              <c:f>Sheet1!$B$2:$B$5</c:f>
              <c:numCache>
                <c:formatCode>General</c:formatCode>
                <c:ptCount val="4"/>
                <c:pt idx="0">
                  <c:v>56</c:v>
                </c:pt>
                <c:pt idx="1">
                  <c:v>54</c:v>
                </c:pt>
              </c:numCache>
            </c:numRef>
          </c:val>
          <c:extLst>
            <c:ext xmlns:c16="http://schemas.microsoft.com/office/drawing/2014/chart" uri="{C3380CC4-5D6E-409C-BE32-E72D297353CC}">
              <c16:uniqueId val="{00000008-E997-D44C-80F4-4D25193F24A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r>
              <a:rPr lang="en-US" sz="3600" dirty="0">
                <a:latin typeface="DIN Alternate" panose="020B0500000000000000" pitchFamily="34" charset="77"/>
              </a:rPr>
              <a:t>100 </a:t>
            </a:r>
            <a:r>
              <a:rPr lang="en-US" sz="3600" dirty="0" err="1">
                <a:latin typeface="DIN Alternate" panose="020B0500000000000000" pitchFamily="34" charset="77"/>
              </a:rPr>
              <a:t>mest</a:t>
            </a:r>
            <a:r>
              <a:rPr lang="en-US" sz="3600" dirty="0">
                <a:latin typeface="DIN Alternate" panose="020B0500000000000000" pitchFamily="34" charset="77"/>
              </a:rPr>
              <a:t> </a:t>
            </a:r>
            <a:r>
              <a:rPr lang="en-US" sz="3600" dirty="0" err="1">
                <a:latin typeface="DIN Alternate" panose="020B0500000000000000" pitchFamily="34" charset="77"/>
              </a:rPr>
              <a:t>brukte</a:t>
            </a:r>
            <a:r>
              <a:rPr lang="en-US" sz="3600" dirty="0">
                <a:latin typeface="DIN Alternate" panose="020B0500000000000000" pitchFamily="34" charset="77"/>
              </a:rPr>
              <a:t> </a:t>
            </a:r>
            <a:r>
              <a:rPr lang="en-US" sz="3600" dirty="0" err="1">
                <a:latin typeface="DIN Alternate" panose="020B0500000000000000" pitchFamily="34" charset="77"/>
              </a:rPr>
              <a:t>tjenester</a:t>
            </a:r>
            <a:r>
              <a:rPr lang="en-US" sz="3600" dirty="0">
                <a:latin typeface="DIN Alternate" panose="020B0500000000000000" pitchFamily="34" charset="77"/>
              </a:rPr>
              <a:t> </a:t>
            </a:r>
            <a:r>
              <a:rPr lang="en-US" sz="3600" dirty="0" err="1">
                <a:latin typeface="DIN Alternate" panose="020B0500000000000000" pitchFamily="34" charset="77"/>
              </a:rPr>
              <a:t>i</a:t>
            </a:r>
            <a:r>
              <a:rPr lang="en-US" sz="3600" dirty="0">
                <a:latin typeface="DIN Alternate" panose="020B0500000000000000" pitchFamily="34" charset="77"/>
              </a:rPr>
              <a:t> 2018 </a:t>
            </a:r>
            <a:r>
              <a:rPr lang="en-US" sz="3600" dirty="0" err="1">
                <a:latin typeface="DIN Alternate" panose="020B0500000000000000" pitchFamily="34" charset="77"/>
              </a:rPr>
              <a:t>fordelt</a:t>
            </a:r>
            <a:r>
              <a:rPr lang="en-US" sz="3600" dirty="0">
                <a:latin typeface="DIN Alternate" panose="020B0500000000000000" pitchFamily="34" charset="77"/>
              </a:rPr>
              <a:t> </a:t>
            </a:r>
            <a:r>
              <a:rPr lang="en-US" sz="3600" dirty="0" err="1">
                <a:latin typeface="DIN Alternate" panose="020B0500000000000000" pitchFamily="34" charset="77"/>
              </a:rPr>
              <a:t>på</a:t>
            </a:r>
            <a:r>
              <a:rPr lang="en-US" sz="3600" dirty="0">
                <a:latin typeface="DIN Alternate" panose="020B0500000000000000" pitchFamily="34" charset="77"/>
              </a:rPr>
              <a:t> </a:t>
            </a:r>
            <a:r>
              <a:rPr lang="en-US" sz="3600" dirty="0" err="1">
                <a:latin typeface="DIN Alternate" panose="020B0500000000000000" pitchFamily="34" charset="77"/>
              </a:rPr>
              <a:t>målgrupper</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mn-lt"/>
              <a:ea typeface="+mn-ea"/>
              <a:cs typeface="+mn-cs"/>
            </a:defRPr>
          </a:pPr>
          <a:endParaRPr lang="nb-NO"/>
        </a:p>
      </c:txPr>
    </c:title>
    <c:autoTitleDeleted val="0"/>
    <c:plotArea>
      <c:layout/>
      <c:barChart>
        <c:barDir val="bar"/>
        <c:grouping val="clustered"/>
        <c:varyColors val="0"/>
        <c:ser>
          <c:idx val="0"/>
          <c:order val="0"/>
          <c:tx>
            <c:strRef>
              <c:f>'Mest brukte'!$I$3</c:f>
              <c:strCache>
                <c:ptCount val="1"/>
                <c:pt idx="0">
                  <c:v>Antall tjenester</c:v>
                </c:pt>
              </c:strCache>
            </c:strRef>
          </c:tx>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brukte'!$I$4:$I$20</c:f>
              <c:numCache>
                <c:formatCode>General</c:formatCode>
                <c:ptCount val="17"/>
                <c:pt idx="0">
                  <c:v>30</c:v>
                </c:pt>
                <c:pt idx="1">
                  <c:v>22</c:v>
                </c:pt>
                <c:pt idx="2">
                  <c:v>11</c:v>
                </c:pt>
                <c:pt idx="3">
                  <c:v>6</c:v>
                </c:pt>
                <c:pt idx="4">
                  <c:v>3</c:v>
                </c:pt>
                <c:pt idx="5">
                  <c:v>2</c:v>
                </c:pt>
                <c:pt idx="6">
                  <c:v>2</c:v>
                </c:pt>
                <c:pt idx="7">
                  <c:v>5</c:v>
                </c:pt>
                <c:pt idx="8">
                  <c:v>2</c:v>
                </c:pt>
                <c:pt idx="9">
                  <c:v>2</c:v>
                </c:pt>
                <c:pt idx="10">
                  <c:v>2</c:v>
                </c:pt>
                <c:pt idx="11">
                  <c:v>3</c:v>
                </c:pt>
                <c:pt idx="12">
                  <c:v>2</c:v>
                </c:pt>
                <c:pt idx="13">
                  <c:v>3</c:v>
                </c:pt>
                <c:pt idx="14">
                  <c:v>2</c:v>
                </c:pt>
                <c:pt idx="15">
                  <c:v>1</c:v>
                </c:pt>
                <c:pt idx="16">
                  <c:v>1</c:v>
                </c:pt>
              </c:numCache>
            </c:numRef>
          </c:val>
          <c:extLst>
            <c:ext xmlns:c16="http://schemas.microsoft.com/office/drawing/2014/chart" uri="{C3380CC4-5D6E-409C-BE32-E72D297353CC}">
              <c16:uniqueId val="{00000000-17C7-7244-B0CA-066825494C6D}"/>
            </c:ext>
          </c:extLst>
        </c:ser>
        <c:dLbls>
          <c:showLegendKey val="0"/>
          <c:showVal val="0"/>
          <c:showCatName val="0"/>
          <c:showSerName val="0"/>
          <c:showPercent val="0"/>
          <c:showBubbleSize val="0"/>
        </c:dLbls>
        <c:gapWidth val="182"/>
        <c:axId val="1043809695"/>
        <c:axId val="1043811375"/>
      </c:barChart>
      <c:catAx>
        <c:axId val="1043809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11375"/>
        <c:crosses val="autoZero"/>
        <c:auto val="1"/>
        <c:lblAlgn val="ctr"/>
        <c:lblOffset val="100"/>
        <c:noMultiLvlLbl val="0"/>
      </c:catAx>
      <c:valAx>
        <c:axId val="1043811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43809695"/>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r>
              <a:rPr lang="en-US" sz="3600" dirty="0">
                <a:latin typeface="DIN Alternate" panose="020B0500000000000000" pitchFamily="34" charset="77"/>
              </a:rPr>
              <a:t>... </a:t>
            </a:r>
            <a:r>
              <a:rPr lang="en-US" sz="3600" dirty="0" err="1">
                <a:latin typeface="DIN Alternate" panose="020B0500000000000000" pitchFamily="34" charset="77"/>
              </a:rPr>
              <a:t>tilpasset</a:t>
            </a:r>
            <a:r>
              <a:rPr lang="en-US" sz="3600" dirty="0">
                <a:latin typeface="DIN Alternate" panose="020B0500000000000000" pitchFamily="34" charset="77"/>
              </a:rPr>
              <a:t> for </a:t>
            </a:r>
            <a:r>
              <a:rPr lang="en-US" sz="3600" dirty="0" err="1">
                <a:latin typeface="DIN Alternate" panose="020B0500000000000000" pitchFamily="34" charset="77"/>
              </a:rPr>
              <a:t>bruk</a:t>
            </a:r>
            <a:endParaRPr lang="en-US" sz="3600" dirty="0">
              <a:latin typeface="DIN Alternate" panose="020B0500000000000000" pitchFamily="34" charset="77"/>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002060"/>
              </a:solidFill>
              <a:latin typeface="DINOT" panose="020B0504020101020102" pitchFamily="34" charset="77"/>
              <a:ea typeface="+mn-ea"/>
              <a:cs typeface="+mn-cs"/>
            </a:defRPr>
          </a:pPr>
          <a:endParaRPr lang="nb-NO"/>
        </a:p>
      </c:txPr>
    </c:title>
    <c:autoTitleDeleted val="0"/>
    <c:plotArea>
      <c:layout/>
      <c:barChart>
        <c:barDir val="bar"/>
        <c:grouping val="clustered"/>
        <c:varyColors val="0"/>
        <c:ser>
          <c:idx val="0"/>
          <c:order val="0"/>
          <c:spPr>
            <a:solidFill>
              <a:schemeClr val="accent1"/>
            </a:solidFill>
            <a:ln>
              <a:noFill/>
            </a:ln>
            <a:effectLst/>
          </c:spPr>
          <c:invertIfNegative val="0"/>
          <c:cat>
            <c:strRef>
              <c:f>'Mest brukte'!$H$4:$H$20</c:f>
              <c:strCache>
                <c:ptCount val="17"/>
                <c:pt idx="0">
                  <c:v>Økonomi</c:v>
                </c:pt>
                <c:pt idx="1">
                  <c:v>Organisasjon</c:v>
                </c:pt>
                <c:pt idx="2">
                  <c:v>Privat</c:v>
                </c:pt>
                <c:pt idx="3">
                  <c:v>Alle</c:v>
                </c:pt>
                <c:pt idx="4">
                  <c:v>Sjøfart</c:v>
                </c:pt>
                <c:pt idx="5">
                  <c:v>Pensjon</c:v>
                </c:pt>
                <c:pt idx="6">
                  <c:v>Fiskeproduksjon</c:v>
                </c:pt>
                <c:pt idx="7">
                  <c:v>Verge</c:v>
                </c:pt>
                <c:pt idx="8">
                  <c:v>Bygg</c:v>
                </c:pt>
                <c:pt idx="9">
                  <c:v>Luftfart</c:v>
                </c:pt>
                <c:pt idx="10">
                  <c:v>Konkurs</c:v>
                </c:pt>
                <c:pt idx="11">
                  <c:v>Helse</c:v>
                </c:pt>
                <c:pt idx="12">
                  <c:v>Landbruk</c:v>
                </c:pt>
                <c:pt idx="13">
                  <c:v>Kunstnere</c:v>
                </c:pt>
                <c:pt idx="14">
                  <c:v>Patent</c:v>
                </c:pt>
                <c:pt idx="15">
                  <c:v>Renhold</c:v>
                </c:pt>
                <c:pt idx="16">
                  <c:v>Import</c:v>
                </c:pt>
              </c:strCache>
            </c:strRef>
          </c:cat>
          <c:val>
            <c:numRef>
              <c:f>'Mest brukte'!$J$4:$J$20</c:f>
              <c:numCache>
                <c:formatCode>0.00%</c:formatCode>
                <c:ptCount val="17"/>
                <c:pt idx="0">
                  <c:v>0.78201524495378805</c:v>
                </c:pt>
                <c:pt idx="1">
                  <c:v>7.0977168511356173E-2</c:v>
                </c:pt>
                <c:pt idx="2">
                  <c:v>6.4362262568905662E-2</c:v>
                </c:pt>
                <c:pt idx="3">
                  <c:v>4.4548271414165889E-2</c:v>
                </c:pt>
                <c:pt idx="4">
                  <c:v>5.0379175937031563E-3</c:v>
                </c:pt>
                <c:pt idx="5">
                  <c:v>4.200128788114898E-3</c:v>
                </c:pt>
                <c:pt idx="6">
                  <c:v>2.9053985444228514E-3</c:v>
                </c:pt>
                <c:pt idx="7">
                  <c:v>3.0102085442519381E-3</c:v>
                </c:pt>
                <c:pt idx="8">
                  <c:v>1.2900803995749288E-3</c:v>
                </c:pt>
                <c:pt idx="9">
                  <c:v>1.4201503633916013E-3</c:v>
                </c:pt>
                <c:pt idx="10">
                  <c:v>1.0650656457452167E-3</c:v>
                </c:pt>
                <c:pt idx="11">
                  <c:v>1.8915440196972423E-3</c:v>
                </c:pt>
                <c:pt idx="12">
                  <c:v>8.0838168333405389E-4</c:v>
                </c:pt>
                <c:pt idx="13">
                  <c:v>9.6886414110592897E-4</c:v>
                </c:pt>
                <c:pt idx="14">
                  <c:v>5.9693944746782061E-4</c:v>
                </c:pt>
                <c:pt idx="15">
                  <c:v>3.0142300310559319E-4</c:v>
                </c:pt>
                <c:pt idx="16">
                  <c:v>2.7289558108976262E-4</c:v>
                </c:pt>
              </c:numCache>
            </c:numRef>
          </c:val>
          <c:extLst>
            <c:ext xmlns:c16="http://schemas.microsoft.com/office/drawing/2014/chart" uri="{C3380CC4-5D6E-409C-BE32-E72D297353CC}">
              <c16:uniqueId val="{00000000-4B35-F34E-981C-D399FE314DA5}"/>
            </c:ext>
          </c:extLst>
        </c:ser>
        <c:dLbls>
          <c:showLegendKey val="0"/>
          <c:showVal val="0"/>
          <c:showCatName val="0"/>
          <c:showSerName val="0"/>
          <c:showPercent val="0"/>
          <c:showBubbleSize val="0"/>
        </c:dLbls>
        <c:gapWidth val="182"/>
        <c:axId val="525171759"/>
        <c:axId val="908351519"/>
      </c:barChart>
      <c:catAx>
        <c:axId val="5251717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908351519"/>
        <c:crosses val="autoZero"/>
        <c:auto val="1"/>
        <c:lblAlgn val="ctr"/>
        <c:lblOffset val="100"/>
        <c:noMultiLvlLbl val="0"/>
      </c:catAx>
      <c:valAx>
        <c:axId val="90835151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DINOT" panose="020B0504020101020102" pitchFamily="34" charset="77"/>
                <a:ea typeface="+mn-ea"/>
                <a:cs typeface="+mn-cs"/>
              </a:defRPr>
            </a:pPr>
            <a:endParaRPr lang="nb-NO"/>
          </a:p>
        </c:txPr>
        <c:crossAx val="525171759"/>
        <c:crosses val="autoZero"/>
        <c:crossBetween val="between"/>
      </c:valAx>
      <c:spPr>
        <a:noFill/>
        <a:ln>
          <a:noFill/>
        </a:ln>
        <a:effectLst/>
      </c:spPr>
    </c:plotArea>
    <c:plotVisOnly val="1"/>
    <c:dispBlanksAs val="gap"/>
    <c:showDLblsOverMax val="0"/>
  </c:chart>
  <c:spPr>
    <a:noFill/>
    <a:ln>
      <a:noFill/>
    </a:ln>
    <a:effectLst/>
  </c:spPr>
  <c:txPr>
    <a:bodyPr/>
    <a:lstStyle/>
    <a:p>
      <a:pPr>
        <a:defRPr sz="2000" b="0" i="0">
          <a:solidFill>
            <a:srgbClr val="002060"/>
          </a:solidFill>
          <a:latin typeface="DINOT" panose="020B0504020101020102" pitchFamily="34" charset="77"/>
        </a:defRPr>
      </a:pPr>
      <a:endParaRPr lang="nb-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'Mest brukte'!$N$3</c:f>
              <c:strCache>
                <c:ptCount val="1"/>
                <c:pt idx="0">
                  <c:v>Antall tjenester</c:v>
                </c:pt>
              </c:strCache>
            </c:strRef>
          </c:tx>
          <c:spPr>
            <a:solidFill>
              <a:schemeClr val="accent1"/>
            </a:solidFill>
            <a:ln>
              <a:noFill/>
            </a:ln>
            <a:effectLst/>
          </c:spPr>
          <c:invertIfNegative val="0"/>
          <c:cat>
            <c:strRef>
              <c:f>'Mest brukte'!$M$4:$M$16</c:f>
              <c:strCache>
                <c:ptCount val="13"/>
                <c:pt idx="0">
                  <c:v>Rapport</c:v>
                </c:pt>
                <c:pt idx="1">
                  <c:v>Rapport/samtykke</c:v>
                </c:pt>
                <c:pt idx="2">
                  <c:v>Bestilling</c:v>
                </c:pt>
                <c:pt idx="3">
                  <c:v>Registrering</c:v>
                </c:pt>
                <c:pt idx="4">
                  <c:v>Kontakt</c:v>
                </c:pt>
                <c:pt idx="5">
                  <c:v>Søknad</c:v>
                </c:pt>
                <c:pt idx="6">
                  <c:v>Erklæring</c:v>
                </c:pt>
                <c:pt idx="7">
                  <c:v>Undersøkelse</c:v>
                </c:pt>
                <c:pt idx="8">
                  <c:v>Samhandling</c:v>
                </c:pt>
                <c:pt idx="9">
                  <c:v>Klage</c:v>
                </c:pt>
                <c:pt idx="10">
                  <c:v>Avtale</c:v>
                </c:pt>
                <c:pt idx="11">
                  <c:v>Betaling</c:v>
                </c:pt>
                <c:pt idx="12">
                  <c:v>Vedtak</c:v>
                </c:pt>
              </c:strCache>
            </c:strRef>
          </c:cat>
          <c:val>
            <c:numRef>
              <c:f>'Mest brukte'!$N$4:$N$16</c:f>
              <c:numCache>
                <c:formatCode>General</c:formatCode>
                <c:ptCount val="13"/>
                <c:pt idx="0">
                  <c:v>30</c:v>
                </c:pt>
                <c:pt idx="1">
                  <c:v>3</c:v>
                </c:pt>
                <c:pt idx="2">
                  <c:v>6</c:v>
                </c:pt>
                <c:pt idx="3">
                  <c:v>2</c:v>
                </c:pt>
                <c:pt idx="4">
                  <c:v>5</c:v>
                </c:pt>
                <c:pt idx="5">
                  <c:v>20</c:v>
                </c:pt>
                <c:pt idx="6">
                  <c:v>4</c:v>
                </c:pt>
                <c:pt idx="7">
                  <c:v>22</c:v>
                </c:pt>
                <c:pt idx="8">
                  <c:v>2</c:v>
                </c:pt>
                <c:pt idx="9">
                  <c:v>2</c:v>
                </c:pt>
                <c:pt idx="10">
                  <c:v>1</c:v>
                </c:pt>
                <c:pt idx="11">
                  <c:v>1</c:v>
                </c:pt>
                <c:pt idx="12">
                  <c:v>1</c:v>
                </c:pt>
              </c:numCache>
            </c:numRef>
          </c:val>
          <c:extLst>
            <c:ext xmlns:c16="http://schemas.microsoft.com/office/drawing/2014/chart" uri="{C3380CC4-5D6E-409C-BE32-E72D297353CC}">
              <c16:uniqueId val="{00000000-7B6B-B844-8B06-546A82BD8E03}"/>
            </c:ext>
          </c:extLst>
        </c:ser>
        <c:dLbls>
          <c:showLegendKey val="0"/>
          <c:showVal val="0"/>
          <c:showCatName val="0"/>
          <c:showSerName val="0"/>
          <c:showPercent val="0"/>
          <c:showBubbleSize val="0"/>
        </c:dLbls>
        <c:gapWidth val="182"/>
        <c:axId val="1021004943"/>
        <c:axId val="1016759375"/>
      </c:barChart>
      <c:catAx>
        <c:axId val="1021004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16759375"/>
        <c:crosses val="autoZero"/>
        <c:auto val="1"/>
        <c:lblAlgn val="ctr"/>
        <c:lblOffset val="100"/>
        <c:noMultiLvlLbl val="0"/>
      </c:catAx>
      <c:valAx>
        <c:axId val="1016759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nb-NO"/>
          </a:p>
        </c:txPr>
        <c:crossAx val="1021004943"/>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rgbClr val="002060"/>
          </a:solidFill>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EAD6E-9718-47C1-A197-F13BCFE32FBA}" type="datetimeFigureOut">
              <a:rPr lang="nb-NO" smtClean="0"/>
              <a:t>28.03.2019</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EC9B6-34E5-448C-A81C-3293210BEACF}" type="slidenum">
              <a:rPr lang="nb-NO" smtClean="0"/>
              <a:t>‹#›</a:t>
            </a:fld>
            <a:endParaRPr lang="nb-NO"/>
          </a:p>
        </p:txBody>
      </p:sp>
    </p:spTree>
    <p:extLst>
      <p:ext uri="{BB962C8B-B14F-4D97-AF65-F5344CB8AC3E}">
        <p14:creationId xmlns:p14="http://schemas.microsoft.com/office/powerpoint/2010/main" val="324660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 har i konseptprosjektet fulgt en designprosess, som vi startet opp i april i år. Målet vårt var å gjøre en god jobb med konseptet slik at vi er tryggere på hva som trengs for å lage en god tjenesteutviklingsløsning. </a:t>
            </a:r>
          </a:p>
          <a:p>
            <a:r>
              <a:rPr lang="nb-NO" dirty="0"/>
              <a:t> </a:t>
            </a:r>
          </a:p>
          <a:p>
            <a:r>
              <a:rPr lang="nb-NO" dirty="0"/>
              <a:t>Vi har gjort innsiktsarbeid for å utforske behov hos </a:t>
            </a:r>
            <a:r>
              <a:rPr lang="nb-NO" dirty="0" err="1"/>
              <a:t>tjenesteutviklerane</a:t>
            </a:r>
            <a:r>
              <a:rPr lang="nb-NO" dirty="0"/>
              <a:t>, før vi har analysert og lagd flere </a:t>
            </a:r>
            <a:r>
              <a:rPr lang="nb-NO" dirty="0" err="1"/>
              <a:t>konspeter</a:t>
            </a:r>
            <a:r>
              <a:rPr lang="nb-NO" dirty="0"/>
              <a:t> som vi så har testet. Dette kommer vi mer inn på </a:t>
            </a:r>
            <a:r>
              <a:rPr lang="nb-NO" dirty="0" err="1"/>
              <a:t>senre</a:t>
            </a:r>
            <a:r>
              <a:rPr lang="nb-NO" dirty="0"/>
              <a:t>. Nå er vi ved et beslutningspunkt med en foreslått retning, som vi ønsker å få deres synspunkt og forhåpentligvis godkjenning av. Før vi kan gå videre til detaljering.</a:t>
            </a:r>
          </a:p>
        </p:txBody>
      </p:sp>
      <p:sp>
        <p:nvSpPr>
          <p:cNvPr id="4" name="Slide Number Placeholder 3"/>
          <p:cNvSpPr>
            <a:spLocks noGrp="1"/>
          </p:cNvSpPr>
          <p:nvPr>
            <p:ph type="sldNum" sz="quarter" idx="10"/>
          </p:nvPr>
        </p:nvSpPr>
        <p:spPr/>
        <p:txBody>
          <a:bodyPr/>
          <a:lstStyle/>
          <a:p>
            <a:fld id="{6C618283-091D-4CB7-A348-8FFD5B11873E}" type="slidenum">
              <a:rPr lang="nb-NO" smtClean="0"/>
              <a:t>18</a:t>
            </a:fld>
            <a:endParaRPr lang="nb-NO" dirty="0"/>
          </a:p>
        </p:txBody>
      </p:sp>
    </p:spTree>
    <p:extLst>
      <p:ext uri="{BB962C8B-B14F-4D97-AF65-F5344CB8AC3E}">
        <p14:creationId xmlns:p14="http://schemas.microsoft.com/office/powerpoint/2010/main" val="397837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Her er tre byggeklosser som støtter under tjenestekonseptet vårt.</a:t>
            </a:r>
          </a:p>
          <a:p>
            <a:endParaRPr lang="nb-NO" dirty="0"/>
          </a:p>
          <a:p>
            <a:r>
              <a:rPr lang="nb-NO" dirty="0"/>
              <a:t>Møteplasser og støtte</a:t>
            </a:r>
          </a:p>
          <a:p>
            <a:pPr marL="171450" indent="-171450">
              <a:buFont typeface="Arial" panose="020B0604020202020204" pitchFamily="34" charset="0"/>
              <a:buChar char="•"/>
            </a:pPr>
            <a:r>
              <a:rPr lang="nb-NO" dirty="0"/>
              <a:t>Det finnes en del møteplasser i dag, men vi ser at de ikke alltid treffer publikum der det trenges</a:t>
            </a:r>
          </a:p>
          <a:p>
            <a:pPr marL="171450" indent="-171450">
              <a:buFont typeface="Arial" panose="020B0604020202020204" pitchFamily="34" charset="0"/>
              <a:buChar char="•"/>
            </a:pPr>
            <a:r>
              <a:rPr lang="nb-NO" dirty="0"/>
              <a:t>Mennesker som sitter på ulike nivåer med tjenesteutvikling trenger mer relevante møteplasser:</a:t>
            </a:r>
          </a:p>
          <a:p>
            <a:pPr marL="400050" lvl="1" indent="-171450">
              <a:buFont typeface="Arial" panose="020B0604020202020204" pitchFamily="34" charset="0"/>
              <a:buChar char="•"/>
            </a:pPr>
            <a:r>
              <a:rPr lang="nb-NO" dirty="0"/>
              <a:t>Fysiske og digitale</a:t>
            </a:r>
          </a:p>
          <a:p>
            <a:pPr marL="400050" lvl="1" indent="-171450">
              <a:buFont typeface="Arial" panose="020B0604020202020204" pitchFamily="34" charset="0"/>
              <a:buChar char="•"/>
            </a:pPr>
            <a:r>
              <a:rPr lang="nb-NO" dirty="0"/>
              <a:t>Formelle og uformelle</a:t>
            </a:r>
          </a:p>
          <a:p>
            <a:pPr marL="171450" lvl="0" indent="-171450">
              <a:buFont typeface="Arial" panose="020B0604020202020204" pitchFamily="34" charset="0"/>
              <a:buChar char="•"/>
            </a:pPr>
            <a:r>
              <a:rPr lang="nb-NO" dirty="0"/>
              <a:t>Der de kan møte både </a:t>
            </a:r>
            <a:r>
              <a:rPr lang="nb-NO" dirty="0" err="1"/>
              <a:t>Altinn</a:t>
            </a:r>
            <a:r>
              <a:rPr lang="nb-NO" dirty="0"/>
              <a:t> og andre </a:t>
            </a:r>
            <a:r>
              <a:rPr lang="nb-NO" dirty="0" err="1"/>
              <a:t>tjnenesteeiere</a:t>
            </a:r>
            <a:r>
              <a:rPr lang="nb-NO" dirty="0"/>
              <a:t> for utveksling av erfaringer og finne potensielle partnere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err="1"/>
              <a:t>Altinn</a:t>
            </a:r>
            <a:r>
              <a:rPr lang="nb-NO" dirty="0"/>
              <a:t> Studio</a:t>
            </a:r>
          </a:p>
          <a:p>
            <a:pPr marL="171450" lvl="0" indent="-171450">
              <a:buFont typeface="Arial" panose="020B0604020202020204" pitchFamily="34" charset="0"/>
              <a:buChar char="•"/>
            </a:pPr>
            <a:r>
              <a:rPr lang="nb-NO" dirty="0"/>
              <a:t>Dette er et sett med verktøy for tjenesteutvikling</a:t>
            </a:r>
          </a:p>
          <a:p>
            <a:pPr marL="171450" lvl="0" indent="-171450">
              <a:buFont typeface="Arial" panose="020B0604020202020204" pitchFamily="34" charset="0"/>
              <a:buChar char="•"/>
            </a:pPr>
            <a:r>
              <a:rPr lang="nb-NO" dirty="0"/>
              <a:t>Treffer både tekniske og ikke så tekniske tjenesteutviklere </a:t>
            </a:r>
          </a:p>
          <a:p>
            <a:pPr marL="171450" lvl="0" indent="-171450">
              <a:buFont typeface="Arial" panose="020B0604020202020204" pitchFamily="34" charset="0"/>
              <a:buChar char="•"/>
            </a:pPr>
            <a:r>
              <a:rPr lang="nb-NO" dirty="0"/>
              <a:t>Fellesbibliotek med gjenbrukbare komponenter der deling av kode og dokumentasjon vil skje</a:t>
            </a:r>
          </a:p>
          <a:p>
            <a:pPr marL="171450" lvl="0" indent="-171450">
              <a:buFont typeface="Arial" panose="020B0604020202020204" pitchFamily="34" charset="0"/>
              <a:buChar char="•"/>
            </a:pPr>
            <a:endParaRPr lang="nb-NO" dirty="0"/>
          </a:p>
          <a:p>
            <a:pPr marL="0" lvl="0" indent="0">
              <a:buFont typeface="Arial" panose="020B0604020202020204" pitchFamily="34" charset="0"/>
              <a:buNone/>
            </a:pPr>
            <a:r>
              <a:rPr lang="nb-NO" dirty="0"/>
              <a:t>Dashboard</a:t>
            </a:r>
          </a:p>
          <a:p>
            <a:pPr marL="171450" lvl="0" indent="-171450">
              <a:buFont typeface="Arial" panose="020B0604020202020204" pitchFamily="34" charset="0"/>
              <a:buChar char="•"/>
            </a:pPr>
            <a:r>
              <a:rPr lang="nb-NO" dirty="0"/>
              <a:t>Et verktøy for å kunne se oversikt over egne tjenester, status på de</a:t>
            </a:r>
          </a:p>
          <a:p>
            <a:pPr marL="171450" lvl="0" indent="-171450">
              <a:buFont typeface="Arial" panose="020B0604020202020204" pitchFamily="34" charset="0"/>
              <a:buChar char="•"/>
            </a:pPr>
            <a:r>
              <a:rPr lang="nb-NO" dirty="0"/>
              <a:t>Se statistikk på bruk av tjenester for å kunne forbedre de</a:t>
            </a:r>
          </a:p>
        </p:txBody>
      </p:sp>
      <p:sp>
        <p:nvSpPr>
          <p:cNvPr id="4" name="Slide Number Placeholder 3"/>
          <p:cNvSpPr>
            <a:spLocks noGrp="1"/>
          </p:cNvSpPr>
          <p:nvPr>
            <p:ph type="sldNum" sz="quarter" idx="10"/>
          </p:nvPr>
        </p:nvSpPr>
        <p:spPr/>
        <p:txBody>
          <a:bodyPr/>
          <a:lstStyle/>
          <a:p>
            <a:fld id="{6C618283-091D-4CB7-A348-8FFD5B11873E}" type="slidenum">
              <a:rPr lang="nb-NO" smtClean="0"/>
              <a:t>32</a:t>
            </a:fld>
            <a:endParaRPr lang="nb-NO" dirty="0"/>
          </a:p>
        </p:txBody>
      </p:sp>
    </p:spTree>
    <p:extLst>
      <p:ext uri="{BB962C8B-B14F-4D97-AF65-F5344CB8AC3E}">
        <p14:creationId xmlns:p14="http://schemas.microsoft.com/office/powerpoint/2010/main" val="3119683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42432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nb-NO" dirty="0"/>
              <a:t>Diagram som ikke overlapper</a:t>
            </a:r>
          </a:p>
          <a:p>
            <a:r>
              <a:rPr lang="nb-NO" dirty="0"/>
              <a:t>Hva legger vi i viktighet, skepsis, kunnskap?</a:t>
            </a:r>
          </a:p>
          <a:p>
            <a:r>
              <a:rPr lang="nb-NO" dirty="0"/>
              <a:t>Ha med </a:t>
            </a:r>
            <a:r>
              <a:rPr lang="nb-NO" dirty="0" err="1"/>
              <a:t>labels</a:t>
            </a:r>
            <a:r>
              <a:rPr lang="nb-NO" dirty="0"/>
              <a:t> i alle figurene</a:t>
            </a:r>
          </a:p>
          <a:p>
            <a:endParaRPr lang="nb-NO" dirty="0"/>
          </a:p>
          <a:p>
            <a:r>
              <a:rPr lang="nb-NO" dirty="0"/>
              <a:t>La meg slippe</a:t>
            </a:r>
          </a:p>
          <a:p>
            <a:pPr marL="457200" indent="-457200">
              <a:buFont typeface="Arial" panose="020B0604020202020204" pitchFamily="34" charset="0"/>
              <a:buChar char="•"/>
            </a:pPr>
            <a:r>
              <a:rPr lang="nb-NO" dirty="0"/>
              <a:t>Kommunale tjenester</a:t>
            </a:r>
          </a:p>
          <a:p>
            <a:pPr marL="457200" indent="-457200">
              <a:buFont typeface="Arial" panose="020B0604020202020204" pitchFamily="34" charset="0"/>
              <a:buChar char="•"/>
            </a:pPr>
            <a:r>
              <a:rPr lang="nb-NO" dirty="0"/>
              <a:t>Flytting</a:t>
            </a:r>
          </a:p>
          <a:p>
            <a:pPr marL="457200" indent="-457200">
              <a:buFont typeface="Arial" panose="020B0604020202020204" pitchFamily="34" charset="0"/>
              <a:buChar char="•"/>
            </a:pPr>
            <a:r>
              <a:rPr lang="nb-NO" dirty="0"/>
              <a:t>Skatt (politimann)</a:t>
            </a:r>
          </a:p>
          <a:p>
            <a:pPr marL="0" indent="0">
              <a:buFont typeface="Arial" panose="020B0604020202020204" pitchFamily="34" charset="0"/>
              <a:buNone/>
            </a:pPr>
            <a:r>
              <a:rPr lang="nb-NO" dirty="0"/>
              <a:t>Gi meg et formål</a:t>
            </a:r>
          </a:p>
          <a:p>
            <a:pPr marL="457200" indent="-457200">
              <a:buFont typeface="Arial" panose="020B0604020202020204" pitchFamily="34" charset="0"/>
              <a:buChar char="•"/>
            </a:pPr>
            <a:r>
              <a:rPr lang="nb-NO" dirty="0"/>
              <a:t>Unødvendig rapportering</a:t>
            </a:r>
          </a:p>
          <a:p>
            <a:pPr marL="457200" indent="-457200">
              <a:buFont typeface="Arial" panose="020B0604020202020204" pitchFamily="34" charset="0"/>
              <a:buChar char="•"/>
            </a:pPr>
            <a:r>
              <a:rPr lang="nb-NO" dirty="0"/>
              <a:t>Proff med MVA</a:t>
            </a:r>
          </a:p>
          <a:p>
            <a:pPr marL="457200" indent="-457200">
              <a:buFont typeface="Arial" panose="020B0604020202020204" pitchFamily="34" charset="0"/>
              <a:buChar char="•"/>
            </a:pPr>
            <a:r>
              <a:rPr lang="nb-NO" dirty="0"/>
              <a:t>Proff SSB</a:t>
            </a:r>
          </a:p>
          <a:p>
            <a:pPr marL="457200" indent="-457200">
              <a:buFont typeface="Arial" panose="020B0604020202020204" pitchFamily="34" charset="0"/>
              <a:buChar char="•"/>
            </a:pPr>
            <a:r>
              <a:rPr lang="nb-NO" dirty="0"/>
              <a:t>Godt kjent med skattemelding</a:t>
            </a:r>
          </a:p>
          <a:p>
            <a:pPr marL="0" indent="0">
              <a:buFont typeface="Arial" panose="020B0604020202020204" pitchFamily="34" charset="0"/>
              <a:buNone/>
            </a:pPr>
            <a:r>
              <a:rPr lang="nb-NO" dirty="0"/>
              <a:t>Snakk med meg</a:t>
            </a:r>
          </a:p>
          <a:p>
            <a:pPr marL="457200" indent="-457200">
              <a:buFont typeface="Arial" panose="020B0604020202020204" pitchFamily="34" charset="0"/>
              <a:buChar char="•"/>
            </a:pPr>
            <a:r>
              <a:rPr lang="nb-NO" dirty="0"/>
              <a:t>Samordnet </a:t>
            </a:r>
            <a:r>
              <a:rPr lang="nb-NO" dirty="0" err="1"/>
              <a:t>reg.meld</a:t>
            </a:r>
            <a:endParaRPr lang="nb-NO" dirty="0"/>
          </a:p>
          <a:p>
            <a:pPr marL="457200" indent="-457200">
              <a:buFont typeface="Arial" panose="020B0604020202020204" pitchFamily="34" charset="0"/>
              <a:buChar char="•"/>
            </a:pPr>
            <a:r>
              <a:rPr lang="nb-NO" dirty="0"/>
              <a:t>Astmamamma</a:t>
            </a:r>
          </a:p>
          <a:p>
            <a:pPr marL="457200" indent="-457200">
              <a:buFont typeface="Arial" panose="020B0604020202020204" pitchFamily="34" charset="0"/>
              <a:buChar char="•"/>
            </a:pPr>
            <a:r>
              <a:rPr lang="nb-NO" dirty="0"/>
              <a:t>Jeg er ikke skurk</a:t>
            </a:r>
          </a:p>
          <a:p>
            <a:pPr marL="457200" indent="-457200">
              <a:buFont typeface="Arial" panose="020B0604020202020204" pitchFamily="34" charset="0"/>
              <a:buChar char="•"/>
            </a:pPr>
            <a:r>
              <a:rPr lang="nb-NO" dirty="0"/>
              <a:t>Dreven bonde</a:t>
            </a:r>
          </a:p>
          <a:p>
            <a:pPr marL="457200" indent="-457200">
              <a:buFont typeface="Arial" panose="020B0604020202020204" pitchFamily="34" charset="0"/>
              <a:buChar char="•"/>
            </a:pPr>
            <a:r>
              <a:rPr lang="nb-NO" dirty="0"/>
              <a:t>Dialog om mine syke barn</a:t>
            </a:r>
          </a:p>
          <a:p>
            <a:pPr marL="457200" indent="-457200">
              <a:buFont typeface="Arial" panose="020B0604020202020204" pitchFamily="34" charset="0"/>
              <a:buChar char="•"/>
            </a:pPr>
            <a:r>
              <a:rPr lang="nb-NO" dirty="0"/>
              <a:t>Politirapportering</a:t>
            </a:r>
          </a:p>
          <a:p>
            <a:pPr marL="457200" indent="-457200">
              <a:buFont typeface="Arial" panose="020B0604020202020204" pitchFamily="34" charset="0"/>
              <a:buChar char="•"/>
            </a:pPr>
            <a:r>
              <a:rPr lang="nb-NO" dirty="0"/>
              <a:t>Regnskap-konsern</a:t>
            </a:r>
          </a:p>
          <a:p>
            <a:pPr marL="0" indent="0">
              <a:buFont typeface="Arial" panose="020B0604020202020204" pitchFamily="34" charset="0"/>
              <a:buNone/>
            </a:pPr>
            <a:r>
              <a:rPr lang="nb-NO" dirty="0"/>
              <a:t>Hjelp meg å forstå</a:t>
            </a:r>
          </a:p>
          <a:p>
            <a:pPr marL="457200" indent="-457200">
              <a:buFont typeface="Arial" panose="020B0604020202020204" pitchFamily="34" charset="0"/>
              <a:buChar char="•"/>
            </a:pPr>
            <a:r>
              <a:rPr lang="nb-NO" dirty="0"/>
              <a:t>Freelance gründer</a:t>
            </a:r>
          </a:p>
          <a:p>
            <a:pPr marL="457200" indent="-457200">
              <a:buFont typeface="Arial" panose="020B0604020202020204" pitchFamily="34" charset="0"/>
              <a:buChar char="•"/>
            </a:pPr>
            <a:r>
              <a:rPr lang="nb-NO" dirty="0"/>
              <a:t>Potetbonde (</a:t>
            </a:r>
            <a:r>
              <a:rPr lang="nb-NO" dirty="0" err="1"/>
              <a:t>evt</a:t>
            </a:r>
            <a:r>
              <a:rPr lang="nb-NO" dirty="0"/>
              <a:t> Snakk med meg)</a:t>
            </a:r>
          </a:p>
          <a:p>
            <a:pPr marL="457200" indent="-457200">
              <a:buFont typeface="Arial" panose="020B0604020202020204" pitchFamily="34" charset="0"/>
              <a:buChar char="•"/>
            </a:pPr>
            <a:r>
              <a:rPr lang="nb-NO" dirty="0"/>
              <a:t>Førstegang starte bedrift</a:t>
            </a:r>
          </a:p>
          <a:p>
            <a:pPr marL="457200" indent="-457200">
              <a:buFont typeface="Arial" panose="020B0604020202020204" pitchFamily="34" charset="0"/>
              <a:buChar char="•"/>
            </a:pPr>
            <a:r>
              <a:rPr lang="nb-NO" dirty="0"/>
              <a:t>Førstegangsgravid</a:t>
            </a:r>
          </a:p>
          <a:p>
            <a:pPr marL="457200" indent="-457200">
              <a:buFont typeface="Arial" panose="020B0604020202020204" pitchFamily="34" charset="0"/>
              <a:buChar char="•"/>
            </a:pPr>
            <a:r>
              <a:rPr lang="nb-NO" dirty="0"/>
              <a:t>Privat/foreldrepenger</a:t>
            </a:r>
          </a:p>
          <a:p>
            <a:pPr marL="457200" indent="-457200">
              <a:buFont typeface="Arial" panose="020B0604020202020204" pitchFamily="34" charset="0"/>
              <a:buChar char="•"/>
            </a:pPr>
            <a:r>
              <a:rPr lang="nb-NO" dirty="0"/>
              <a:t>På glattcellen</a:t>
            </a:r>
          </a:p>
        </p:txBody>
      </p:sp>
    </p:spTree>
    <p:extLst>
      <p:ext uri="{BB962C8B-B14F-4D97-AF65-F5344CB8AC3E}">
        <p14:creationId xmlns:p14="http://schemas.microsoft.com/office/powerpoint/2010/main" val="8277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199154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98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3839224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lgn="l"/>
            <a:r>
              <a:rPr lang="nb-NO" sz="3600" b="1" dirty="0">
                <a:solidFill>
                  <a:srgbClr val="0070C0"/>
                </a:solidFill>
              </a:rPr>
              <a:t>Personer med denne tankemåten :</a:t>
            </a:r>
          </a:p>
          <a:p>
            <a:pPr algn="l"/>
            <a:endParaRPr lang="nb-NO" sz="2800" dirty="0">
              <a:solidFill>
                <a:srgbClr val="0070C0"/>
              </a:solidFill>
            </a:endParaRPr>
          </a:p>
          <a:p>
            <a:pPr algn="l"/>
            <a:r>
              <a:rPr lang="nb-NO" sz="3200" dirty="0">
                <a:solidFill>
                  <a:srgbClr val="002060"/>
                </a:solidFill>
              </a:rPr>
              <a:t>Privatperson som skal flytte</a:t>
            </a:r>
          </a:p>
          <a:p>
            <a:pPr algn="l"/>
            <a:r>
              <a:rPr lang="nb-NO" sz="3200" dirty="0">
                <a:solidFill>
                  <a:srgbClr val="002060"/>
                </a:solidFill>
              </a:rPr>
              <a:t>Søke beboerparkering</a:t>
            </a:r>
          </a:p>
          <a:p>
            <a:pPr algn="l"/>
            <a:r>
              <a:rPr lang="nb-NO" sz="3200" dirty="0">
                <a:solidFill>
                  <a:srgbClr val="002060"/>
                </a:solidFill>
              </a:rPr>
              <a:t>Levere skattemelding</a:t>
            </a:r>
            <a:endParaRPr lang="nb-NO" sz="2800" dirty="0">
              <a:solidFill>
                <a:srgbClr val="002060"/>
              </a:solidFill>
            </a:endParaRPr>
          </a:p>
          <a:p>
            <a:pPr indent="0" algn="l"/>
            <a:endParaRPr lang="nb-NO" sz="3200" b="1" dirty="0">
              <a:solidFill>
                <a:srgbClr val="0070C0"/>
              </a:solidFill>
            </a:endParaRPr>
          </a:p>
          <a:p>
            <a:pPr indent="0" algn="l"/>
            <a:r>
              <a:rPr lang="nb-NO" sz="3200" b="1" dirty="0">
                <a:solidFill>
                  <a:srgbClr val="0070C0"/>
                </a:solidFill>
              </a:rPr>
              <a:t>Faremoment:</a:t>
            </a:r>
          </a:p>
          <a:p>
            <a:pPr algn="l"/>
            <a:endParaRPr lang="nb-NO" sz="2400" dirty="0">
              <a:solidFill>
                <a:srgbClr val="0070C0"/>
              </a:solidFill>
            </a:endParaRPr>
          </a:p>
          <a:p>
            <a:pPr algn="l"/>
            <a:r>
              <a:rPr lang="nb-NO" sz="2800" dirty="0">
                <a:solidFill>
                  <a:srgbClr val="002060"/>
                </a:solidFill>
              </a:rPr>
              <a:t>Kan misforstå konsekvensene noen tjenester bringer og havne i uheldige situasjoner.</a:t>
            </a:r>
          </a:p>
          <a:p>
            <a:pPr algn="l"/>
            <a:endParaRPr lang="nb-NO" sz="2800" dirty="0">
              <a:solidFill>
                <a:srgbClr val="002060"/>
              </a:solidFill>
            </a:endParaRPr>
          </a:p>
          <a:p>
            <a:pPr algn="l"/>
            <a:r>
              <a:rPr lang="nb-NO" sz="2800" dirty="0">
                <a:solidFill>
                  <a:srgbClr val="002060"/>
                </a:solidFill>
              </a:rPr>
              <a:t>De ønsker</a:t>
            </a:r>
          </a:p>
          <a:p>
            <a:pPr algn="l"/>
            <a:endParaRPr lang="nb-NO" sz="2800" dirty="0">
              <a:solidFill>
                <a:srgbClr val="002060"/>
              </a:solidFill>
            </a:endParaRPr>
          </a:p>
          <a:p>
            <a:pPr marL="571500" indent="-571500" algn="l" hangingPunct="1">
              <a:buFont typeface="Arial" panose="020B0604020202020204" pitchFamily="34" charset="0"/>
              <a:buChar char="•"/>
            </a:pPr>
            <a:r>
              <a:rPr lang="nb-NO" sz="2800" dirty="0">
                <a:solidFill>
                  <a:srgbClr val="002060"/>
                </a:solidFill>
              </a:rPr>
              <a:t>Klare seg selv</a:t>
            </a:r>
          </a:p>
          <a:p>
            <a:pPr marL="571500" indent="-571500" algn="l" hangingPunct="1">
              <a:buFont typeface="Arial" panose="020B0604020202020204" pitchFamily="34" charset="0"/>
              <a:buChar char="•"/>
            </a:pPr>
            <a:r>
              <a:rPr lang="nb-NO" sz="2800" dirty="0">
                <a:solidFill>
                  <a:srgbClr val="002060"/>
                </a:solidFill>
              </a:rPr>
              <a:t>Få svar med en gang</a:t>
            </a:r>
          </a:p>
          <a:p>
            <a:pPr marL="571500" indent="-571500" algn="l" hangingPunct="1">
              <a:buFont typeface="Arial" panose="020B0604020202020204" pitchFamily="34" charset="0"/>
              <a:buChar char="•"/>
            </a:pPr>
            <a:r>
              <a:rPr lang="nb-NO" sz="2800" dirty="0">
                <a:solidFill>
                  <a:srgbClr val="002060"/>
                </a:solidFill>
              </a:rPr>
              <a:t>Slippe å fylle ut selv</a:t>
            </a:r>
          </a:p>
          <a:p>
            <a:pPr marL="571500" indent="-571500" algn="l" hangingPunct="1">
              <a:buFont typeface="Arial" panose="020B0604020202020204" pitchFamily="34" charset="0"/>
              <a:buChar char="•"/>
            </a:pPr>
            <a:r>
              <a:rPr lang="nb-NO" sz="2800" dirty="0">
                <a:solidFill>
                  <a:srgbClr val="002060"/>
                </a:solidFill>
              </a:rPr>
              <a:t>Få tydelige beskjeder</a:t>
            </a:r>
          </a:p>
          <a:p>
            <a:pPr marL="571500" indent="-571500" algn="l" hangingPunct="1">
              <a:buFont typeface="Arial" panose="020B0604020202020204" pitchFamily="34" charset="0"/>
              <a:buChar char="•"/>
            </a:pPr>
            <a:r>
              <a:rPr lang="nb-NO" sz="2800" dirty="0">
                <a:solidFill>
                  <a:srgbClr val="002060"/>
                </a:solidFill>
              </a:rPr>
              <a:t>Kunne gjøre på farta</a:t>
            </a:r>
          </a:p>
          <a:p>
            <a:pPr algn="l"/>
            <a:endParaRPr lang="nb-NO" sz="2800" dirty="0">
              <a:solidFill>
                <a:srgbClr val="002060"/>
              </a:solidFill>
            </a:endParaRPr>
          </a:p>
          <a:p>
            <a:endParaRPr lang="nb-NO" dirty="0"/>
          </a:p>
        </p:txBody>
      </p:sp>
    </p:spTree>
    <p:extLst>
      <p:ext uri="{BB962C8B-B14F-4D97-AF65-F5344CB8AC3E}">
        <p14:creationId xmlns:p14="http://schemas.microsoft.com/office/powerpoint/2010/main" val="2673966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nb-NO" sz="3200" b="1" dirty="0"/>
              <a:t>Kunnskap:</a:t>
            </a:r>
            <a:r>
              <a:rPr lang="nb-NO" sz="3200" dirty="0"/>
              <a:t> Kunnskap en person har til gjeldende lover og regler innenfor dialogen. Kjennskap til prosess og hvordan håndtere konsekvensene prosessen bringer.</a:t>
            </a:r>
          </a:p>
          <a:p>
            <a:pPr marL="571500" indent="-571500">
              <a:buFont typeface="Arial" panose="020B0604020202020204" pitchFamily="34" charset="0"/>
              <a:buChar char="•"/>
            </a:pPr>
            <a:r>
              <a:rPr lang="nb-NO" sz="3200" b="1" dirty="0"/>
              <a:t>Viktighet: </a:t>
            </a:r>
            <a:r>
              <a:rPr lang="nb-NO" sz="3200" dirty="0"/>
              <a:t>Hvor viktig/kritisk er det å lykkes med dialogen. Hvordan oppfatter personen konsekvensene med å mislykkes med dialogen.</a:t>
            </a:r>
          </a:p>
          <a:p>
            <a:pPr marL="571500" indent="-571500">
              <a:buFont typeface="Arial" panose="020B0604020202020204" pitchFamily="34" charset="0"/>
              <a:buChar char="•"/>
            </a:pPr>
            <a:endParaRPr lang="nb-NO" sz="3200" dirty="0"/>
          </a:p>
          <a:p>
            <a:r>
              <a:rPr lang="nb-NO" sz="3200" dirty="0"/>
              <a:t>Vi har oppdaget tre verdier som hovedsakelig påvirker tankemåten en person har når han eller hun står foran en dialog med det offentlige:</a:t>
            </a:r>
          </a:p>
          <a:p>
            <a:endParaRPr lang="nb-NO" sz="3200" dirty="0"/>
          </a:p>
          <a:p>
            <a:pPr marL="571500" indent="-571500">
              <a:buFont typeface="Arial" panose="020B0604020202020204" pitchFamily="34" charset="0"/>
              <a:buChar char="•"/>
            </a:pPr>
            <a:endParaRPr lang="nb-NO" sz="3200" dirty="0"/>
          </a:p>
        </p:txBody>
      </p:sp>
    </p:spTree>
    <p:extLst>
      <p:ext uri="{BB962C8B-B14F-4D97-AF65-F5344CB8AC3E}">
        <p14:creationId xmlns:p14="http://schemas.microsoft.com/office/powerpoint/2010/main" val="3769398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54</a:t>
            </a:fld>
            <a:endParaRPr lang="nb-NO"/>
          </a:p>
        </p:txBody>
      </p:sp>
    </p:spTree>
    <p:extLst>
      <p:ext uri="{BB962C8B-B14F-4D97-AF65-F5344CB8AC3E}">
        <p14:creationId xmlns:p14="http://schemas.microsoft.com/office/powerpoint/2010/main" val="813677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55</a:t>
            </a:fld>
            <a:endParaRPr lang="nb-NO"/>
          </a:p>
        </p:txBody>
      </p:sp>
    </p:spTree>
    <p:extLst>
      <p:ext uri="{BB962C8B-B14F-4D97-AF65-F5344CB8AC3E}">
        <p14:creationId xmlns:p14="http://schemas.microsoft.com/office/powerpoint/2010/main" val="387773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b-NO" dirty="0"/>
              <a:t>Denne har tatt utgangspunkt i det som allerede er forankret i satsningsforslaget, men tilpasset litt til vårt prosjekt. </a:t>
            </a:r>
          </a:p>
          <a:p>
            <a:pPr algn="l"/>
            <a:r>
              <a:rPr lang="nb-NO" dirty="0"/>
              <a:t>Også har vi satt oss noen delmål, som skal støtte oppunder hovedmålet. </a:t>
            </a:r>
          </a:p>
        </p:txBody>
      </p:sp>
      <p:sp>
        <p:nvSpPr>
          <p:cNvPr id="4" name="Slide Number Placeholder 3"/>
          <p:cNvSpPr>
            <a:spLocks noGrp="1"/>
          </p:cNvSpPr>
          <p:nvPr>
            <p:ph type="sldNum" sz="quarter" idx="10"/>
          </p:nvPr>
        </p:nvSpPr>
        <p:spPr/>
        <p:txBody>
          <a:bodyPr/>
          <a:lstStyle/>
          <a:p>
            <a:fld id="{6C618283-091D-4CB7-A348-8FFD5B11873E}" type="slidenum">
              <a:rPr lang="nb-NO" smtClean="0"/>
              <a:t>19</a:t>
            </a:fld>
            <a:endParaRPr lang="nb-NO" dirty="0"/>
          </a:p>
        </p:txBody>
      </p:sp>
    </p:spTree>
    <p:extLst>
      <p:ext uri="{BB962C8B-B14F-4D97-AF65-F5344CB8AC3E}">
        <p14:creationId xmlns:p14="http://schemas.microsoft.com/office/powerpoint/2010/main" val="2316275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56</a:t>
            </a:fld>
            <a:endParaRPr lang="nb-NO"/>
          </a:p>
        </p:txBody>
      </p:sp>
    </p:spTree>
    <p:extLst>
      <p:ext uri="{BB962C8B-B14F-4D97-AF65-F5344CB8AC3E}">
        <p14:creationId xmlns:p14="http://schemas.microsoft.com/office/powerpoint/2010/main" val="29963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57</a:t>
            </a:fld>
            <a:endParaRPr lang="nb-NO"/>
          </a:p>
        </p:txBody>
      </p:sp>
    </p:spTree>
    <p:extLst>
      <p:ext uri="{BB962C8B-B14F-4D97-AF65-F5344CB8AC3E}">
        <p14:creationId xmlns:p14="http://schemas.microsoft.com/office/powerpoint/2010/main" val="92375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58</a:t>
            </a:fld>
            <a:endParaRPr lang="nb-NO"/>
          </a:p>
        </p:txBody>
      </p:sp>
    </p:spTree>
    <p:extLst>
      <p:ext uri="{BB962C8B-B14F-4D97-AF65-F5344CB8AC3E}">
        <p14:creationId xmlns:p14="http://schemas.microsoft.com/office/powerpoint/2010/main" val="3035261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60</a:t>
            </a:fld>
            <a:endParaRPr lang="nb-NO"/>
          </a:p>
        </p:txBody>
      </p:sp>
    </p:spTree>
    <p:extLst>
      <p:ext uri="{BB962C8B-B14F-4D97-AF65-F5344CB8AC3E}">
        <p14:creationId xmlns:p14="http://schemas.microsoft.com/office/powerpoint/2010/main" val="2541505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61</a:t>
            </a:fld>
            <a:endParaRPr lang="nb-NO"/>
          </a:p>
        </p:txBody>
      </p:sp>
    </p:spTree>
    <p:extLst>
      <p:ext uri="{BB962C8B-B14F-4D97-AF65-F5344CB8AC3E}">
        <p14:creationId xmlns:p14="http://schemas.microsoft.com/office/powerpoint/2010/main" val="352160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62</a:t>
            </a:fld>
            <a:endParaRPr lang="nb-NO"/>
          </a:p>
        </p:txBody>
      </p:sp>
    </p:spTree>
    <p:extLst>
      <p:ext uri="{BB962C8B-B14F-4D97-AF65-F5344CB8AC3E}">
        <p14:creationId xmlns:p14="http://schemas.microsoft.com/office/powerpoint/2010/main" val="295391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3E189F68-6AC2-4EF1-8C2F-65820987484F}" type="slidenum">
              <a:rPr lang="nb-NO" smtClean="0"/>
              <a:t>63</a:t>
            </a:fld>
            <a:endParaRPr lang="nb-NO"/>
          </a:p>
        </p:txBody>
      </p:sp>
    </p:spTree>
    <p:extLst>
      <p:ext uri="{BB962C8B-B14F-4D97-AF65-F5344CB8AC3E}">
        <p14:creationId xmlns:p14="http://schemas.microsoft.com/office/powerpoint/2010/main" val="319443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nb-NO" sz="800" dirty="0"/>
              <a:t>Spørsmål</a:t>
            </a:r>
          </a:p>
          <a:p>
            <a:pPr marL="0" indent="0" algn="ctr">
              <a:buNone/>
            </a:pPr>
            <a:r>
              <a:rPr lang="nb-NO" sz="800" dirty="0"/>
              <a:t>Hvordan beholde de strategisk viktigste tjenesteutviklerne?</a:t>
            </a:r>
          </a:p>
          <a:p>
            <a:pPr marL="0" indent="0" algn="ctr">
              <a:buNone/>
            </a:pPr>
            <a:r>
              <a:rPr lang="nb-NO" sz="800" dirty="0"/>
              <a:t>Finne ut hvor stort potensiale er for en skjemadesigner </a:t>
            </a:r>
          </a:p>
          <a:p>
            <a:pPr marL="0" indent="0" algn="ctr">
              <a:buNone/>
            </a:pPr>
            <a:r>
              <a:rPr lang="nb-NO" sz="800" dirty="0"/>
              <a:t>Vil tilgang til et enket verktøy føre til at flere tjenesteeiere gjør jobben selv?</a:t>
            </a:r>
          </a:p>
          <a:p>
            <a:pPr marL="0" indent="0" algn="ctr">
              <a:buNone/>
            </a:pPr>
            <a:r>
              <a:rPr lang="nb-NO" sz="800" dirty="0"/>
              <a:t>Hvor stor kompleksitet må en slik løsning støtte?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20</a:t>
            </a:fld>
            <a:endParaRPr lang="nb-NO" dirty="0"/>
          </a:p>
        </p:txBody>
      </p:sp>
    </p:spTree>
    <p:extLst>
      <p:ext uri="{BB962C8B-B14F-4D97-AF65-F5344CB8AC3E}">
        <p14:creationId xmlns:p14="http://schemas.microsoft.com/office/powerpoint/2010/main" val="278096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Involverte </a:t>
            </a:r>
            <a:r>
              <a:rPr lang="nb-NO" dirty="0" err="1"/>
              <a:t>tjensteeiere</a:t>
            </a:r>
            <a:r>
              <a:rPr lang="nb-NO" dirty="0"/>
              <a:t>,</a:t>
            </a:r>
          </a:p>
          <a:p>
            <a:r>
              <a:rPr lang="nb-NO" dirty="0"/>
              <a:t>Intervju &amp; Observasjon</a:t>
            </a:r>
          </a:p>
          <a:p>
            <a:r>
              <a:rPr lang="nb-NO" dirty="0"/>
              <a:t>Workshop med </a:t>
            </a:r>
            <a:r>
              <a:rPr lang="nb-NO" dirty="0" err="1"/>
              <a:t>blandt</a:t>
            </a:r>
            <a:r>
              <a:rPr lang="nb-NO" dirty="0"/>
              <a:t> annet disse og: Husbanken, Toll, Politiet, Statens veivesen, </a:t>
            </a:r>
            <a:r>
              <a:rPr lang="nb-NO" dirty="0" err="1"/>
              <a:t>Udi</a:t>
            </a:r>
            <a:r>
              <a:rPr lang="nb-NO" dirty="0"/>
              <a:t>, </a:t>
            </a:r>
            <a:r>
              <a:rPr lang="nb-NO" dirty="0" err="1"/>
              <a:t>Heledirektoratet</a:t>
            </a:r>
            <a:r>
              <a:rPr lang="nb-NO" dirty="0"/>
              <a:t> – over 30 stk. </a:t>
            </a:r>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24</a:t>
            </a:fld>
            <a:endParaRPr lang="nb-NO" dirty="0"/>
          </a:p>
        </p:txBody>
      </p:sp>
    </p:spTree>
    <p:extLst>
      <p:ext uri="{BB962C8B-B14F-4D97-AF65-F5344CB8AC3E}">
        <p14:creationId xmlns:p14="http://schemas.microsoft.com/office/powerpoint/2010/main" val="210920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Omfattende på mange nivåer, usikkerhet rundt hvor man begynner,</a:t>
            </a:r>
          </a:p>
          <a:p>
            <a:r>
              <a:rPr lang="nb-NO" dirty="0"/>
              <a:t>Bekreftet målgruppene våre, og de er ganske forskjellige </a:t>
            </a:r>
          </a:p>
          <a:p>
            <a:endParaRPr lang="nb-NO" dirty="0"/>
          </a:p>
          <a:p>
            <a:r>
              <a:rPr lang="nb-NO" dirty="0"/>
              <a:t>Som antatt: med ute teknisk kompetanse, </a:t>
            </a:r>
          </a:p>
          <a:p>
            <a:endParaRPr lang="nb-NO" dirty="0"/>
          </a:p>
          <a:p>
            <a:r>
              <a:rPr lang="nb-NO" dirty="0"/>
              <a:t>Uti fra denne innsikten har vi laget noen problemstillinger konseptet må svare på</a:t>
            </a:r>
          </a:p>
        </p:txBody>
      </p:sp>
      <p:sp>
        <p:nvSpPr>
          <p:cNvPr id="4" name="Plassholder for lysbildenummer 3"/>
          <p:cNvSpPr>
            <a:spLocks noGrp="1"/>
          </p:cNvSpPr>
          <p:nvPr>
            <p:ph type="sldNum" sz="quarter" idx="5"/>
          </p:nvPr>
        </p:nvSpPr>
        <p:spPr/>
        <p:txBody>
          <a:bodyPr/>
          <a:lstStyle/>
          <a:p>
            <a:fld id="{6C618283-091D-4CB7-A348-8FFD5B11873E}" type="slidenum">
              <a:rPr lang="nb-NO" smtClean="0"/>
              <a:t>25</a:t>
            </a:fld>
            <a:endParaRPr lang="nb-NO" dirty="0"/>
          </a:p>
        </p:txBody>
      </p:sp>
    </p:spTree>
    <p:extLst>
      <p:ext uri="{BB962C8B-B14F-4D97-AF65-F5344CB8AC3E}">
        <p14:creationId xmlns:p14="http://schemas.microsoft.com/office/powerpoint/2010/main" val="163482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Tjenestekonsept er et konsept som finner den beste løsningen på en gitt problemstilling som omfatter en hel tjeneste. Den tar for seg tiden før bruker blir involvert i tjenester, under og etter. Konsept generelt er en gjennomtenkt idébeskrivelse med nok detaljer til at potensialet tydeliggjøres og det mulig å kunne velge å realisere idéen.</a:t>
            </a:r>
          </a:p>
        </p:txBody>
      </p:sp>
      <p:sp>
        <p:nvSpPr>
          <p:cNvPr id="4" name="Slide Number Placeholder 3"/>
          <p:cNvSpPr>
            <a:spLocks noGrp="1"/>
          </p:cNvSpPr>
          <p:nvPr>
            <p:ph type="sldNum" sz="quarter" idx="10"/>
          </p:nvPr>
        </p:nvSpPr>
        <p:spPr/>
        <p:txBody>
          <a:bodyPr/>
          <a:lstStyle/>
          <a:p>
            <a:fld id="{6C618283-091D-4CB7-A348-8FFD5B11873E}" type="slidenum">
              <a:rPr lang="nb-NO" smtClean="0"/>
              <a:t>26</a:t>
            </a:fld>
            <a:endParaRPr lang="nb-NO" dirty="0"/>
          </a:p>
        </p:txBody>
      </p:sp>
    </p:spTree>
    <p:extLst>
      <p:ext uri="{BB962C8B-B14F-4D97-AF65-F5344CB8AC3E}">
        <p14:creationId xmlns:p14="http://schemas.microsoft.com/office/powerpoint/2010/main" val="293377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27</a:t>
            </a:fld>
            <a:endParaRPr lang="nb-NO" dirty="0"/>
          </a:p>
        </p:txBody>
      </p:sp>
    </p:spTree>
    <p:extLst>
      <p:ext uri="{BB962C8B-B14F-4D97-AF65-F5344CB8AC3E}">
        <p14:creationId xmlns:p14="http://schemas.microsoft.com/office/powerpoint/2010/main" val="392449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6C618283-091D-4CB7-A348-8FFD5B11873E}" type="slidenum">
              <a:rPr lang="nb-NO" smtClean="0"/>
              <a:t>28</a:t>
            </a:fld>
            <a:endParaRPr lang="nb-NO" dirty="0"/>
          </a:p>
        </p:txBody>
      </p:sp>
    </p:spTree>
    <p:extLst>
      <p:ext uri="{BB962C8B-B14F-4D97-AF65-F5344CB8AC3E}">
        <p14:creationId xmlns:p14="http://schemas.microsoft.com/office/powerpoint/2010/main" val="2443954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Dialog</a:t>
            </a:r>
          </a:p>
          <a:p>
            <a:r>
              <a:rPr lang="nb-NO" dirty="0"/>
              <a:t>Flyt</a:t>
            </a:r>
          </a:p>
          <a:p>
            <a:r>
              <a:rPr lang="nb-NO" dirty="0"/>
              <a:t>Data</a:t>
            </a:r>
          </a:p>
          <a:p>
            <a:r>
              <a:rPr lang="nb-NO" dirty="0"/>
              <a:t>Kanaluavhengig</a:t>
            </a:r>
          </a:p>
          <a:p>
            <a:r>
              <a:rPr lang="nb-NO" dirty="0"/>
              <a:t>Møte sluttbrukerens behov</a:t>
            </a:r>
          </a:p>
          <a:p>
            <a:r>
              <a:rPr lang="nb-NO" dirty="0"/>
              <a:t>UU</a:t>
            </a:r>
          </a:p>
          <a:p>
            <a:r>
              <a:rPr lang="nb-NO" dirty="0"/>
              <a:t>Tverretatlig</a:t>
            </a:r>
          </a:p>
          <a:p>
            <a:r>
              <a:rPr lang="nb-NO" dirty="0"/>
              <a:t>Proaktive</a:t>
            </a:r>
          </a:p>
          <a:p>
            <a:r>
              <a:rPr lang="nb-NO" dirty="0"/>
              <a:t>...</a:t>
            </a:r>
          </a:p>
          <a:p>
            <a:endParaRPr lang="nb-NO" dirty="0"/>
          </a:p>
          <a:p>
            <a:pPr marL="0" marR="0" lvl="0" indent="0" algn="l" defTabSz="457200" rtl="0" eaLnBrk="1" fontAlgn="auto" latinLnBrk="0" hangingPunct="1">
              <a:lnSpc>
                <a:spcPct val="100000"/>
              </a:lnSpc>
              <a:spcBef>
                <a:spcPts val="0"/>
              </a:spcBef>
              <a:spcAft>
                <a:spcPts val="0"/>
              </a:spcAft>
              <a:buClrTx/>
              <a:buSzTx/>
              <a:buFontTx/>
              <a:buNone/>
              <a:tabLst/>
              <a:defRPr/>
            </a:pPr>
            <a:r>
              <a:rPr lang="nb-NO" sz="800" dirty="0"/>
              <a:t>Tjenestene skal være tilgjengelige på ulike kanaler og for brukere med ulike evner og behov.</a:t>
            </a:r>
          </a:p>
          <a:p>
            <a:endParaRPr lang="nb-NO" dirty="0"/>
          </a:p>
          <a:p>
            <a:endParaRPr lang="nb-NO" dirty="0"/>
          </a:p>
        </p:txBody>
      </p:sp>
      <p:sp>
        <p:nvSpPr>
          <p:cNvPr id="4" name="Slide Number Placeholder 3"/>
          <p:cNvSpPr>
            <a:spLocks noGrp="1"/>
          </p:cNvSpPr>
          <p:nvPr>
            <p:ph type="sldNum" sz="quarter" idx="10"/>
          </p:nvPr>
        </p:nvSpPr>
        <p:spPr/>
        <p:txBody>
          <a:bodyPr/>
          <a:lstStyle/>
          <a:p>
            <a:fld id="{6C618283-091D-4CB7-A348-8FFD5B11873E}" type="slidenum">
              <a:rPr lang="nb-NO" smtClean="0"/>
              <a:t>31</a:t>
            </a:fld>
            <a:endParaRPr lang="nb-NO" dirty="0"/>
          </a:p>
        </p:txBody>
      </p:sp>
    </p:spTree>
    <p:extLst>
      <p:ext uri="{BB962C8B-B14F-4D97-AF65-F5344CB8AC3E}">
        <p14:creationId xmlns:p14="http://schemas.microsoft.com/office/powerpoint/2010/main" val="423144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83051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612B-3011-4932-8E9C-B65C13E1A517}"/>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2FE757E6-7137-47E5-B118-95E8F426FC3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04BC1428-903F-4241-84C4-CFA8792BB515}"/>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D23075D8-9937-4839-B841-4C8151ADF76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452F1D8-EC12-47FA-A290-2E26901B2F4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7241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BD452-21B4-4ABE-989D-7078CE8862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54809181-BEBB-4BCE-A6CB-A7EEB02C4C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2A923D01-C47D-4234-BED7-BFEEFE1B2A32}"/>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9E7A14FD-A7E8-4697-9A62-EDADD666E3E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DCC490C9-1400-4B3A-BB89-6421C0F168D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41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07337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DINOT" panose="020B0504020101020102" pitchFamily="34" charset="77"/>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latin typeface="DINOT" panose="020B0504020101020102" pitchFamily="34" charset="77"/>
              </a:defRPr>
            </a:lvl1pPr>
          </a:lstStyle>
          <a:p>
            <a:r>
              <a:rPr lang="nb-NO" dirty="0"/>
              <a:t>Klikk for å skrive inn navn...</a:t>
            </a:r>
          </a:p>
        </p:txBody>
      </p:sp>
      <p:pic>
        <p:nvPicPr>
          <p:cNvPr id="25" name="Picture 2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A4AFF5BA-25FE-AF45-92AD-2B3ACF84B8DC}" type="datetime1">
              <a:rPr lang="nb-NO" smtClean="0"/>
              <a:t>28.03.2019</a:t>
            </a:fld>
            <a:endParaRPr lang="nb-NO" dirty="0"/>
          </a:p>
        </p:txBody>
      </p: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3665052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atin typeface="DINOT" panose="020B0504020101020102" pitchFamily="34" charset="77"/>
              </a:defRPr>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599">
                <a:latin typeface="DINOT" panose="020B0504020101020102" pitchFamily="34" charset="77"/>
              </a:defRPr>
            </a:lvl1pPr>
          </a:lstStyle>
          <a:p>
            <a:r>
              <a:rPr lang="nb-NO" dirty="0"/>
              <a:t>Klikk her og skriv inn tittel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751DFAA-887F-4071-8EAD-E8CA316FCF06}" type="slidenum">
              <a:rPr lang="nb-NO" smtClean="0"/>
              <a:pPr/>
              <a:t>‹#›</a:t>
            </a:fld>
            <a:endParaRPr lang="nb-NO" dirty="0"/>
          </a:p>
        </p:txBody>
      </p:sp>
      <p:cxnSp>
        <p:nvCxnSpPr>
          <p:cNvPr id="8" name="Rett linje 15"/>
          <p:cNvCxnSpPr/>
          <p:nvPr userDrawn="1"/>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userDrawn="1"/>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29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userDrawn="1"/>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954063748"/>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lvl1pPr algn="ctr">
              <a:defRPr>
                <a:latin typeface="DINOT" panose="020B0504020101020102" pitchFamily="34" charset="77"/>
              </a:defRPr>
            </a:lvl1pPr>
          </a:lstStyle>
          <a:p>
            <a:pPr lvl="0"/>
            <a:r>
              <a:rPr lang="nb-NO" dirty="0"/>
              <a:t>Klikk for å skrive inn en tittel</a:t>
            </a:r>
          </a:p>
        </p:txBody>
      </p:sp>
      <p:pic>
        <p:nvPicPr>
          <p:cNvPr id="11" name="Picture 10"/>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9963F310-DFB2-2A4E-8E42-6BD75AA7F529}" type="datetime1">
              <a:rPr lang="nb-NO" smtClean="0"/>
              <a:t>28.03.2019</a:t>
            </a:fld>
            <a:endParaRPr lang="nb-NO" dirty="0"/>
          </a:p>
        </p:txBody>
      </p: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5751DFAA-887F-4071-8EAD-E8CA316FCF06}" type="slidenum">
              <a:rPr lang="nb-NO" smtClean="0"/>
              <a:pPr/>
              <a:t>‹#›</a:t>
            </a:fld>
            <a:endParaRPr lang="nb-NO" dirty="0"/>
          </a:p>
        </p:txBody>
      </p:sp>
    </p:spTree>
    <p:extLst>
      <p:ext uri="{BB962C8B-B14F-4D97-AF65-F5344CB8AC3E}">
        <p14:creationId xmlns:p14="http://schemas.microsoft.com/office/powerpoint/2010/main" val="2827798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207032" cy="266221"/>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t>‹#›</a:t>
            </a:fld>
            <a:endParaRPr/>
          </a:p>
        </p:txBody>
      </p:sp>
    </p:spTree>
    <p:extLst>
      <p:ext uri="{BB962C8B-B14F-4D97-AF65-F5344CB8AC3E}">
        <p14:creationId xmlns:p14="http://schemas.microsoft.com/office/powerpoint/2010/main" val="274300856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1109992898"/>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28.03.2019</a:t>
            </a:fld>
            <a:endParaRPr lang="nb-NO"/>
          </a:p>
        </p:txBody>
      </p:sp>
    </p:spTree>
    <p:extLst>
      <p:ext uri="{BB962C8B-B14F-4D97-AF65-F5344CB8AC3E}">
        <p14:creationId xmlns:p14="http://schemas.microsoft.com/office/powerpoint/2010/main" val="29093043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37E9-276E-42AF-AB28-45D41666DD37}"/>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26E33EBA-D63C-48CC-8E56-68FFC7DC01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6BB7EFE7-A4A7-4171-AA59-BBF884CFB95F}"/>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02F3C404-6D54-46BD-B783-31BDD8D6BDF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1F19512-F050-4A99-AF36-D76CEA8F96B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48687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28.03.2019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1415268705"/>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28.03.2019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50156669"/>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28.03.2019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2302181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817823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3061579165"/>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2988717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37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982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28.03.2019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38608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28.03.2019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5029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237A-DE4D-40E2-B11C-53C3223BF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79133C5D-E202-486A-A963-010AB83C7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352E73-A392-4403-B830-8851F269E1E1}"/>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FAD4FCC6-B88C-4A3F-92D7-0976FA96511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9897426-06BF-4BD2-B923-A21560E776B8}"/>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337150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28.03.2019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24314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28.03.2019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97514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1227905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1EA-FCF2-478E-92E3-C516F0266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75D5F0D1-6BA2-4D46-9DBB-64BE666C4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56D21E02-92CF-4AD0-9000-2B7720BD7ACB}"/>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0BC72756-BC20-4044-B566-020DEB7D503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327D451-CADF-4CCE-9E62-E6E9CDB3A462}"/>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569010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Start/Tittel-side (Variant2)">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000"/>
            <a:ext cx="12192000" cy="1684026"/>
          </a:xfrm>
          <a:prstGeom prst="rect">
            <a:avLst/>
          </a:prstGeom>
        </p:spPr>
      </p:pic>
      <p:sp>
        <p:nvSpPr>
          <p:cNvPr id="16" name="Tittel 1"/>
          <p:cNvSpPr>
            <a:spLocks noGrp="1"/>
          </p:cNvSpPr>
          <p:nvPr>
            <p:ph type="title" hasCustomPrompt="1"/>
          </p:nvPr>
        </p:nvSpPr>
        <p:spPr>
          <a:xfrm>
            <a:off x="768149" y="1953760"/>
            <a:ext cx="10655701" cy="1331604"/>
          </a:xfrm>
        </p:spPr>
        <p:txBody>
          <a:bodyPr anchor="ctr" anchorCtr="1">
            <a:normAutofit/>
          </a:bodyPr>
          <a:lstStyle>
            <a:lvl1pPr algn="ctr">
              <a:defRPr sz="6000" spc="-150">
                <a:solidFill>
                  <a:schemeClr val="lt1"/>
                </a:solidFill>
              </a:defRPr>
            </a:lvl1pPr>
          </a:lstStyle>
          <a:p>
            <a:r>
              <a:rPr lang="nb-NO" dirty="0"/>
              <a:t>Klikk for å skrive inn tittel</a:t>
            </a:r>
          </a:p>
        </p:txBody>
      </p:sp>
      <p:sp>
        <p:nvSpPr>
          <p:cNvPr id="17"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ctr">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navn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5" name="Date Placeholder 4"/>
          <p:cNvSpPr>
            <a:spLocks noGrp="1"/>
          </p:cNvSpPr>
          <p:nvPr>
            <p:ph type="dt" sz="half" idx="10"/>
          </p:nvPr>
        </p:nvSpPr>
        <p:spPr/>
        <p:txBody>
          <a:bodyPr/>
          <a:lstStyle>
            <a:lvl1pPr algn="r">
              <a:defRPr/>
            </a:lvl1pPr>
          </a:lstStyle>
          <a:p>
            <a:fld id="{C4E8C9A4-F9D2-4A01-9DF3-703BF8FB7A45}" type="datetimeFigureOut">
              <a:rPr lang="nb-NO" smtClean="0"/>
              <a:t>28.03.2019</a:t>
            </a:fld>
            <a:endParaRPr lang="nb-NO"/>
          </a:p>
        </p:txBody>
      </p:sp>
    </p:spTree>
    <p:extLst>
      <p:ext uri="{BB962C8B-B14F-4D97-AF65-F5344CB8AC3E}">
        <p14:creationId xmlns:p14="http://schemas.microsoft.com/office/powerpoint/2010/main" val="179207368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apitteloversikt">
    <p:spTree>
      <p:nvGrpSpPr>
        <p:cNvPr id="1" name=""/>
        <p:cNvGrpSpPr/>
        <p:nvPr/>
      </p:nvGrpSpPr>
      <p:grpSpPr>
        <a:xfrm>
          <a:off x="0" y="0"/>
          <a:ext cx="0" cy="0"/>
          <a:chOff x="0" y="0"/>
          <a:chExt cx="0" cy="0"/>
        </a:xfrm>
      </p:grpSpPr>
      <p:sp>
        <p:nvSpPr>
          <p:cNvPr id="7" name="Plassholder for tekst 6"/>
          <p:cNvSpPr>
            <a:spLocks noGrp="1"/>
          </p:cNvSpPr>
          <p:nvPr>
            <p:ph type="body" sz="quarter" idx="13" hasCustomPrompt="1"/>
          </p:nvPr>
        </p:nvSpPr>
        <p:spPr>
          <a:xfrm>
            <a:off x="1212879" y="900112"/>
            <a:ext cx="8195372" cy="360045"/>
          </a:xfrm>
          <a:prstGeom prst="rect">
            <a:avLst/>
          </a:prstGeom>
        </p:spPr>
        <p:txBody>
          <a:bodyPr lIns="0" tIns="0" rIns="0" bIns="0"/>
          <a:lstStyle>
            <a:lvl1pPr marL="0" indent="0">
              <a:spcBef>
                <a:spcPts val="0"/>
              </a:spcBef>
              <a:spcAft>
                <a:spcPts val="0"/>
              </a:spcAft>
              <a:buNone/>
              <a:defRPr sz="2399" b="0" baseline="0">
                <a:solidFill>
                  <a:schemeClr val="tx1"/>
                </a:solidFill>
              </a:defRPr>
            </a:lvl1pPr>
          </a:lstStyle>
          <a:p>
            <a:pPr lvl="0"/>
            <a:r>
              <a:rPr lang="nb-NO" dirty="0"/>
              <a:t>Klikk for å skrive inn kapittelnavn</a:t>
            </a:r>
          </a:p>
        </p:txBody>
      </p:sp>
      <p:sp>
        <p:nvSpPr>
          <p:cNvPr id="20" name="Plassholder for tekst 6"/>
          <p:cNvSpPr>
            <a:spLocks noGrp="1"/>
          </p:cNvSpPr>
          <p:nvPr>
            <p:ph type="body" sz="quarter" idx="14" hasCustomPrompt="1"/>
          </p:nvPr>
        </p:nvSpPr>
        <p:spPr>
          <a:xfrm>
            <a:off x="768150" y="1440181"/>
            <a:ext cx="6659415"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1" name="Plassholder for tekst 6"/>
          <p:cNvSpPr>
            <a:spLocks noGrp="1"/>
          </p:cNvSpPr>
          <p:nvPr>
            <p:ph type="body" sz="quarter" idx="15" hasCustomPrompt="1"/>
          </p:nvPr>
        </p:nvSpPr>
        <p:spPr>
          <a:xfrm>
            <a:off x="1206738" y="2556320"/>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2" name="Plassholder for tekst 6"/>
          <p:cNvSpPr>
            <a:spLocks noGrp="1"/>
          </p:cNvSpPr>
          <p:nvPr>
            <p:ph type="body" sz="quarter" idx="16" hasCustomPrompt="1"/>
          </p:nvPr>
        </p:nvSpPr>
        <p:spPr>
          <a:xfrm>
            <a:off x="768151" y="3060383"/>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3" name="Plassholder for tekst 6"/>
          <p:cNvSpPr>
            <a:spLocks noGrp="1"/>
          </p:cNvSpPr>
          <p:nvPr>
            <p:ph type="body" sz="quarter" idx="17" hasCustomPrompt="1"/>
          </p:nvPr>
        </p:nvSpPr>
        <p:spPr>
          <a:xfrm>
            <a:off x="1206738" y="4194524"/>
            <a:ext cx="8201512" cy="360045"/>
          </a:xfrm>
          <a:prstGeom prst="rect">
            <a:avLst/>
          </a:prstGeom>
        </p:spPr>
        <p:txBody>
          <a:bodyPr lIns="0" tIns="0" rIns="0" bIns="0"/>
          <a:lstStyle>
            <a:lvl1pPr marL="0" indent="0">
              <a:spcBef>
                <a:spcPts val="0"/>
              </a:spcBef>
              <a:spcAft>
                <a:spcPts val="0"/>
              </a:spcAft>
              <a:buNone/>
              <a:defRPr sz="2399" b="0">
                <a:solidFill>
                  <a:schemeClr val="tx1"/>
                </a:solidFill>
              </a:defRPr>
            </a:lvl1pPr>
          </a:lstStyle>
          <a:p>
            <a:pPr lvl="0"/>
            <a:r>
              <a:rPr lang="nb-NO" dirty="0"/>
              <a:t>Klikk for å skrive inn kapittelnavn</a:t>
            </a:r>
          </a:p>
        </p:txBody>
      </p:sp>
      <p:sp>
        <p:nvSpPr>
          <p:cNvPr id="24" name="Plassholder for tekst 6"/>
          <p:cNvSpPr>
            <a:spLocks noGrp="1"/>
          </p:cNvSpPr>
          <p:nvPr>
            <p:ph type="body" sz="quarter" idx="18" hasCustomPrompt="1"/>
          </p:nvPr>
        </p:nvSpPr>
        <p:spPr>
          <a:xfrm>
            <a:off x="768151" y="4716590"/>
            <a:ext cx="6659416" cy="547539"/>
          </a:xfrm>
          <a:prstGeom prst="rect">
            <a:avLst/>
          </a:prstGeom>
        </p:spPr>
        <p:txBody>
          <a:bodyPr lIns="0" tIns="0" rIns="0" bIns="0">
            <a:normAutofit/>
          </a:bodyPr>
          <a:lstStyle>
            <a:lvl1pPr marL="0" indent="0">
              <a:spcBef>
                <a:spcPts val="0"/>
              </a:spcBef>
              <a:spcAft>
                <a:spcPts val="0"/>
              </a:spcAft>
              <a:buNone/>
              <a:defRPr sz="1699" b="0"/>
            </a:lvl1pPr>
          </a:lstStyle>
          <a:p>
            <a:r>
              <a:rPr lang="nb-NO" dirty="0"/>
              <a:t>Klikk her for å legge inn tekst...</a:t>
            </a:r>
          </a:p>
        </p:txBody>
      </p:sp>
      <p:sp>
        <p:nvSpPr>
          <p:cNvPr id="25" name="Plassholder for tekst 6"/>
          <p:cNvSpPr>
            <a:spLocks noGrp="1"/>
          </p:cNvSpPr>
          <p:nvPr>
            <p:ph type="body" sz="quarter" idx="19" hasCustomPrompt="1"/>
          </p:nvPr>
        </p:nvSpPr>
        <p:spPr>
          <a:xfrm>
            <a:off x="765525" y="865396"/>
            <a:ext cx="461294"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6" name="Plassholder for tekst 6"/>
          <p:cNvSpPr>
            <a:spLocks noGrp="1"/>
          </p:cNvSpPr>
          <p:nvPr>
            <p:ph type="body" sz="quarter" idx="20" hasCustomPrompt="1"/>
          </p:nvPr>
        </p:nvSpPr>
        <p:spPr>
          <a:xfrm>
            <a:off x="765524" y="2521604"/>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27" name="Plassholder for tekst 6"/>
          <p:cNvSpPr>
            <a:spLocks noGrp="1"/>
          </p:cNvSpPr>
          <p:nvPr>
            <p:ph type="body" sz="quarter" idx="21" hasCustomPrompt="1"/>
          </p:nvPr>
        </p:nvSpPr>
        <p:spPr>
          <a:xfrm>
            <a:off x="765524" y="4159808"/>
            <a:ext cx="461295" cy="360045"/>
          </a:xfrm>
          <a:prstGeom prst="rect">
            <a:avLst/>
          </a:prstGeom>
        </p:spPr>
        <p:txBody>
          <a:bodyPr lIns="0" tIns="0" rIns="0" bIns="0">
            <a:noAutofit/>
          </a:bodyPr>
          <a:lstStyle>
            <a:lvl1pPr marL="0" indent="0" algn="l">
              <a:spcBef>
                <a:spcPts val="0"/>
              </a:spcBef>
              <a:spcAft>
                <a:spcPts val="0"/>
              </a:spcAft>
              <a:buNone/>
              <a:defRPr sz="2399" b="1">
                <a:solidFill>
                  <a:schemeClr val="tx1"/>
                </a:solidFill>
                <a:latin typeface="+mn-lt"/>
              </a:defRPr>
            </a:lvl1pPr>
          </a:lstStyle>
          <a:p>
            <a:pPr lvl="0"/>
            <a:r>
              <a:rPr lang="nb-NO" dirty="0"/>
              <a:t>XX</a:t>
            </a:r>
          </a:p>
        </p:txBody>
      </p:sp>
      <p:sp>
        <p:nvSpPr>
          <p:cNvPr id="11" name="Date Placeholder 10"/>
          <p:cNvSpPr>
            <a:spLocks noGrp="1"/>
          </p:cNvSpPr>
          <p:nvPr>
            <p:ph type="dt" sz="half" idx="22"/>
          </p:nvPr>
        </p:nvSpPr>
        <p:spPr/>
        <p:txBody>
          <a:bodyPr/>
          <a:lstStyle/>
          <a:p>
            <a:fld id="{C4E8C9A4-F9D2-4A01-9DF3-703BF8FB7A45}" type="datetimeFigureOut">
              <a:rPr lang="nb-NO" smtClean="0"/>
              <a:t>28.03.2019</a:t>
            </a:fld>
            <a:endParaRPr lang="nb-NO"/>
          </a:p>
        </p:txBody>
      </p:sp>
      <p:sp>
        <p:nvSpPr>
          <p:cNvPr id="12" name="Footer Placeholder 11"/>
          <p:cNvSpPr>
            <a:spLocks noGrp="1"/>
          </p:cNvSpPr>
          <p:nvPr>
            <p:ph type="ftr" sz="quarter" idx="23"/>
          </p:nvPr>
        </p:nvSpPr>
        <p:spPr/>
        <p:txBody>
          <a:bodyPr/>
          <a:lstStyle/>
          <a:p>
            <a:endParaRPr lang="nb-NO"/>
          </a:p>
        </p:txBody>
      </p:sp>
      <p:sp>
        <p:nvSpPr>
          <p:cNvPr id="13" name="Slide Number Placeholder 12"/>
          <p:cNvSpPr>
            <a:spLocks noGrp="1"/>
          </p:cNvSpPr>
          <p:nvPr>
            <p:ph type="sldNum" sz="quarter" idx="24"/>
          </p:nvPr>
        </p:nvSpPr>
        <p:spPr/>
        <p:txBody>
          <a:bodyPr/>
          <a:lstStyle/>
          <a:p>
            <a:fld id="{585D2C5D-7586-4C1B-AF2D-89EBF1DDFF78}" type="slidenum">
              <a:rPr lang="nb-NO" smtClean="0"/>
              <a:t>‹#›</a:t>
            </a:fld>
            <a:endParaRPr lang="nb-NO"/>
          </a:p>
        </p:txBody>
      </p:sp>
      <p:pic>
        <p:nvPicPr>
          <p:cNvPr id="29" name="Picture 28"/>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2994196233"/>
      </p:ext>
    </p:extLst>
  </p:cSld>
  <p:clrMapOvr>
    <a:masterClrMapping/>
  </p:clrMapOvr>
  <p:extLst mod="1">
    <p:ext uri="{DCECCB84-F9BA-43D5-87BE-67443E8EF086}">
      <p15:sldGuideLst xmlns:p15="http://schemas.microsoft.com/office/powerpoint/2012/main">
        <p15:guide id="1" pos="7198">
          <p15:clr>
            <a:srgbClr val="FBAE40"/>
          </p15:clr>
        </p15:guide>
        <p15:guide id="2" pos="1324">
          <p15:clr>
            <a:srgbClr val="FBAE40"/>
          </p15:clr>
        </p15:guide>
        <p15:guide id="3" pos="77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tel + Innhold (Diverse varianter)">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768150" y="551802"/>
            <a:ext cx="10655700" cy="1162301"/>
          </a:xfrm>
        </p:spPr>
        <p:txBody>
          <a:bodyPr/>
          <a:lstStyle>
            <a:lvl1pPr>
              <a:defRPr spc="-150" baseline="0"/>
            </a:lvl1pPr>
          </a:lstStyle>
          <a:p>
            <a:r>
              <a:rPr lang="nb-NO" dirty="0"/>
              <a:t>Klikk for å skrive inn en tittel</a:t>
            </a:r>
          </a:p>
        </p:txBody>
      </p:sp>
      <p:sp>
        <p:nvSpPr>
          <p:cNvPr id="3" name="Plassholder for innhold 2"/>
          <p:cNvSpPr>
            <a:spLocks noGrp="1"/>
          </p:cNvSpPr>
          <p:nvPr>
            <p:ph idx="1" hasCustomPrompt="1"/>
          </p:nvPr>
        </p:nvSpPr>
        <p:spPr>
          <a:xfrm>
            <a:off x="768150" y="1953244"/>
            <a:ext cx="10655700" cy="3780473"/>
          </a:xfrm>
        </p:spPr>
        <p:txBody>
          <a:bodyPr/>
          <a:lstStyle>
            <a:lvl1pPr marL="180018" indent="-180018">
              <a:buFont typeface="Arial" panose="020B0604020202020204" pitchFamily="34" charset="0"/>
              <a:buChar char="•"/>
              <a:defRPr b="0" baseline="0"/>
            </a:lvl1pPr>
          </a:lstStyle>
          <a:p>
            <a:r>
              <a:rPr lang="nb-NO" dirty="0"/>
              <a:t>Klikk her for å legge inn tekst, eller legge inn diverse typer multimedia...</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TextBox 12"/>
          <p:cNvSpPr txBox="1"/>
          <p:nvPr/>
        </p:nvSpPr>
        <p:spPr>
          <a:xfrm>
            <a:off x="4900924" y="670404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8" name="Picture 7"/>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36937"/>
            <a:ext cx="12192000" cy="400533"/>
          </a:xfrm>
          <a:prstGeom prst="rect">
            <a:avLst/>
          </a:prstGeom>
        </p:spPr>
      </p:pic>
      <p:sp>
        <p:nvSpPr>
          <p:cNvPr id="9" name="Date Placeholder 8"/>
          <p:cNvSpPr>
            <a:spLocks noGrp="1"/>
          </p:cNvSpPr>
          <p:nvPr>
            <p:ph type="dt" sz="half" idx="10"/>
          </p:nvPr>
        </p:nvSpPr>
        <p:spPr/>
        <p:txBody>
          <a:bodyPr/>
          <a:lstStyle/>
          <a:p>
            <a:fld id="{C4E8C9A4-F9D2-4A01-9DF3-703BF8FB7A45}" type="datetimeFigureOut">
              <a:rPr lang="nb-NO" smtClean="0"/>
              <a:t>28.03.2019</a:t>
            </a:fld>
            <a:endParaRPr lang="nb-NO"/>
          </a:p>
        </p:txBody>
      </p:sp>
      <p:sp>
        <p:nvSpPr>
          <p:cNvPr id="12" name="Footer Placeholder 11"/>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38571763"/>
      </p:ext>
    </p:extLst>
  </p:cSld>
  <p:clrMapOvr>
    <a:masterClrMapping/>
  </p:clrMapOvr>
  <p:extLst mod="1">
    <p:ext uri="{DCECCB84-F9BA-43D5-87BE-67443E8EF086}">
      <p15:sldGuideLst xmlns:p15="http://schemas.microsoft.com/office/powerpoint/2012/main">
        <p15:guide id="1" pos="484">
          <p15:clr>
            <a:srgbClr val="FBAE40"/>
          </p15:clr>
        </p15:guide>
        <p15:guide id="2" pos="719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Kapittelside">
    <p:bg>
      <p:bgPr>
        <a:solidFill>
          <a:srgbClr val="1EAEF7"/>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0" y="3428206"/>
            <a:ext cx="10655700" cy="377552"/>
          </a:xfrm>
        </p:spPr>
        <p:txBody>
          <a:bodyPr anchor="ctr" anchorCtr="1">
            <a:normAutofit/>
          </a:bodyPr>
          <a:lstStyle>
            <a:lvl1pPr marL="0" indent="0" algn="l">
              <a:spcBef>
                <a:spcPts val="0"/>
              </a:spcBef>
              <a:spcAft>
                <a:spcPts val="0"/>
              </a:spcAft>
              <a:buNone/>
              <a:defRPr sz="2200">
                <a:solidFill>
                  <a:schemeClr val="lt1"/>
                </a:solidFill>
              </a:defRPr>
            </a:lvl1pPr>
            <a:lvl2pPr marL="457223" indent="0">
              <a:buNone/>
              <a:defRPr sz="2000">
                <a:solidFill>
                  <a:schemeClr val="tx1">
                    <a:tint val="75000"/>
                  </a:schemeClr>
                </a:solidFill>
              </a:defRPr>
            </a:lvl2pPr>
            <a:lvl3pPr marL="914447" indent="0">
              <a:buNone/>
              <a:defRPr sz="1800">
                <a:solidFill>
                  <a:schemeClr val="tx1">
                    <a:tint val="75000"/>
                  </a:schemeClr>
                </a:solidFill>
              </a:defRPr>
            </a:lvl3pPr>
            <a:lvl4pPr marL="1371669" indent="0">
              <a:buNone/>
              <a:defRPr sz="1601">
                <a:solidFill>
                  <a:schemeClr val="tx1">
                    <a:tint val="75000"/>
                  </a:schemeClr>
                </a:solidFill>
              </a:defRPr>
            </a:lvl4pPr>
            <a:lvl5pPr marL="1828891" indent="0">
              <a:buNone/>
              <a:defRPr sz="1601">
                <a:solidFill>
                  <a:schemeClr val="tx1">
                    <a:tint val="75000"/>
                  </a:schemeClr>
                </a:solidFill>
              </a:defRPr>
            </a:lvl5pPr>
            <a:lvl6pPr marL="2286114" indent="0">
              <a:buNone/>
              <a:defRPr sz="1601">
                <a:solidFill>
                  <a:schemeClr val="tx1">
                    <a:tint val="75000"/>
                  </a:schemeClr>
                </a:solidFill>
              </a:defRPr>
            </a:lvl6pPr>
            <a:lvl7pPr marL="2743337" indent="0">
              <a:buNone/>
              <a:defRPr sz="1601">
                <a:solidFill>
                  <a:schemeClr val="tx1">
                    <a:tint val="75000"/>
                  </a:schemeClr>
                </a:solidFill>
              </a:defRPr>
            </a:lvl7pPr>
            <a:lvl8pPr marL="3200560" indent="0">
              <a:buNone/>
              <a:defRPr sz="1601">
                <a:solidFill>
                  <a:schemeClr val="tx1">
                    <a:tint val="75000"/>
                  </a:schemeClr>
                </a:solidFill>
              </a:defRPr>
            </a:lvl8pPr>
            <a:lvl9pPr marL="3657782" indent="0">
              <a:buNone/>
              <a:defRPr sz="1601">
                <a:solidFill>
                  <a:schemeClr val="tx1">
                    <a:tint val="75000"/>
                  </a:schemeClr>
                </a:solidFill>
              </a:defRPr>
            </a:lvl9pPr>
          </a:lstStyle>
          <a:p>
            <a:r>
              <a:rPr lang="nb-NO" dirty="0"/>
              <a:t>Klikk for å skrive inn tekst...</a:t>
            </a:r>
          </a:p>
        </p:txBody>
      </p:sp>
      <p:sp>
        <p:nvSpPr>
          <p:cNvPr id="2" name="Tittel 1"/>
          <p:cNvSpPr>
            <a:spLocks noGrp="1"/>
          </p:cNvSpPr>
          <p:nvPr>
            <p:ph type="title" hasCustomPrompt="1"/>
          </p:nvPr>
        </p:nvSpPr>
        <p:spPr>
          <a:xfrm>
            <a:off x="768149" y="1953760"/>
            <a:ext cx="10655701" cy="1331604"/>
          </a:xfrm>
        </p:spPr>
        <p:txBody>
          <a:bodyPr anchor="ctr" anchorCtr="1">
            <a:normAutofit/>
          </a:bodyPr>
          <a:lstStyle>
            <a:lvl1pPr algn="l">
              <a:defRPr sz="6000" spc="-150" baseline="0">
                <a:solidFill>
                  <a:schemeClr val="lt1"/>
                </a:solidFill>
              </a:defRPr>
            </a:lvl1pPr>
          </a:lstStyle>
          <a:p>
            <a:r>
              <a:rPr lang="nb-NO" dirty="0"/>
              <a:t>Klikk for å skrive inn en tittel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1476"/>
            <a:ext cx="12192000" cy="349274"/>
          </a:xfrm>
          <a:prstGeom prst="rect">
            <a:avLst/>
          </a:prstGeom>
        </p:spPr>
      </p:pic>
      <p:sp>
        <p:nvSpPr>
          <p:cNvPr id="13" name="Date Placeholder 12"/>
          <p:cNvSpPr>
            <a:spLocks noGrp="1"/>
          </p:cNvSpPr>
          <p:nvPr>
            <p:ph type="dt" sz="half" idx="10"/>
          </p:nvPr>
        </p:nvSpPr>
        <p:spPr/>
        <p:txBody>
          <a:bodyPr/>
          <a:lstStyle>
            <a:lvl1pPr>
              <a:defRPr>
                <a:solidFill>
                  <a:schemeClr val="bg1"/>
                </a:solidFill>
              </a:defRPr>
            </a:lvl1pPr>
          </a:lstStyle>
          <a:p>
            <a:fld id="{C4E8C9A4-F9D2-4A01-9DF3-703BF8FB7A45}" type="datetimeFigureOut">
              <a:rPr lang="nb-NO" smtClean="0"/>
              <a:t>28.03.2019</a:t>
            </a:fld>
            <a:endParaRPr lang="nb-NO"/>
          </a:p>
        </p:txBody>
      </p:sp>
      <p:sp>
        <p:nvSpPr>
          <p:cNvPr id="15" name="Slide Number Placeholder 14"/>
          <p:cNvSpPr>
            <a:spLocks noGrp="1"/>
          </p:cNvSpPr>
          <p:nvPr>
            <p:ph type="sldNum" sz="quarter" idx="12"/>
          </p:nvPr>
        </p:nvSpPr>
        <p:spPr/>
        <p:txBody>
          <a:bodyPr/>
          <a:lstStyle>
            <a:lvl1pPr>
              <a:defRPr>
                <a:solidFill>
                  <a:schemeClr val="bg1"/>
                </a:solidFill>
              </a:defRPr>
            </a:lvl1pPr>
          </a:lstStyle>
          <a:p>
            <a:fld id="{585D2C5D-7586-4C1B-AF2D-89EBF1DDFF78}" type="slidenum">
              <a:rPr lang="nb-NO" smtClean="0"/>
              <a:t>‹#›</a:t>
            </a:fld>
            <a:endParaRPr lang="nb-NO"/>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4029854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1]">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42" y="-664864"/>
            <a:ext cx="17467362" cy="7787029"/>
          </a:xfrm>
          <a:prstGeom prst="rect">
            <a:avLst/>
          </a:prstGeom>
        </p:spPr>
      </p:pic>
      <p:sp>
        <p:nvSpPr>
          <p:cNvPr id="14" name="Text Placeholder 2"/>
          <p:cNvSpPr>
            <a:spLocks noGrp="1"/>
          </p:cNvSpPr>
          <p:nvPr>
            <p:ph type="body" sz="quarter" idx="15" hasCustomPrompt="1"/>
          </p:nvPr>
        </p:nvSpPr>
        <p:spPr>
          <a:xfrm>
            <a:off x="768150" y="1953761"/>
            <a:ext cx="5327851" cy="4161978"/>
          </a:xfrm>
        </p:spPr>
        <p:txBody>
          <a:bodyPr/>
          <a:lstStyle/>
          <a:p>
            <a:r>
              <a:rPr lang="nb-NO" dirty="0"/>
              <a:t>Klikk for å skrive inn tekst...</a:t>
            </a:r>
          </a:p>
        </p:txBody>
      </p:sp>
      <p:sp>
        <p:nvSpPr>
          <p:cNvPr id="10" name="Title 4"/>
          <p:cNvSpPr>
            <a:spLocks noGrp="1"/>
          </p:cNvSpPr>
          <p:nvPr>
            <p:ph type="title" hasCustomPrompt="1"/>
          </p:nvPr>
        </p:nvSpPr>
        <p:spPr>
          <a:xfrm>
            <a:off x="768151" y="552079"/>
            <a:ext cx="8640100" cy="1154211"/>
          </a:xfrm>
        </p:spPr>
        <p:txBody>
          <a:bodyPr/>
          <a:lstStyle/>
          <a:p>
            <a:r>
              <a:rPr lang="nb-NO" dirty="0"/>
              <a:t>Klikk her for å legge inn tittel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Tree>
    <p:extLst>
      <p:ext uri="{BB962C8B-B14F-4D97-AF65-F5344CB8AC3E}">
        <p14:creationId xmlns:p14="http://schemas.microsoft.com/office/powerpoint/2010/main" val="3734492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tel + Tekst m/ Stor Illustrasjon [02]">
    <p:spTree>
      <p:nvGrpSpPr>
        <p:cNvPr id="1" name=""/>
        <p:cNvGrpSpPr/>
        <p:nvPr/>
      </p:nvGrpSpPr>
      <p:grpSpPr>
        <a:xfrm>
          <a:off x="0" y="0"/>
          <a:ext cx="0" cy="0"/>
          <a:chOff x="0" y="0"/>
          <a:chExt cx="0" cy="0"/>
        </a:xfrm>
      </p:grpSpPr>
      <p:pic>
        <p:nvPicPr>
          <p:cNvPr id="2" name="Bil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608" y="-287074"/>
            <a:ext cx="16595110" cy="7653731"/>
          </a:xfrm>
          <a:prstGeom prst="rect">
            <a:avLst/>
          </a:prstGeom>
        </p:spPr>
      </p:pic>
      <p:sp>
        <p:nvSpPr>
          <p:cNvPr id="11" name="Text Placeholder 2"/>
          <p:cNvSpPr>
            <a:spLocks noGrp="1"/>
          </p:cNvSpPr>
          <p:nvPr>
            <p:ph type="body" sz="quarter" idx="15" hasCustomPrompt="1"/>
          </p:nvPr>
        </p:nvSpPr>
        <p:spPr>
          <a:xfrm>
            <a:off x="768151" y="1953761"/>
            <a:ext cx="5327851" cy="4161978"/>
          </a:xfrm>
        </p:spPr>
        <p:txBody>
          <a:bodyPr/>
          <a:lstStyle>
            <a:lvl1pPr>
              <a:defRPr baseline="0">
                <a:solidFill>
                  <a:schemeClr val="bg1"/>
                </a:solidFill>
              </a:defRPr>
            </a:lvl1pPr>
          </a:lstStyle>
          <a:p>
            <a:r>
              <a:rPr lang="nb-NO" dirty="0"/>
              <a:t>Klikk for å skrive inn tekst...</a:t>
            </a:r>
          </a:p>
        </p:txBody>
      </p:sp>
      <p:sp>
        <p:nvSpPr>
          <p:cNvPr id="5" name="Title 4"/>
          <p:cNvSpPr>
            <a:spLocks noGrp="1"/>
          </p:cNvSpPr>
          <p:nvPr>
            <p:ph type="title" hasCustomPrompt="1"/>
          </p:nvPr>
        </p:nvSpPr>
        <p:spPr>
          <a:xfrm>
            <a:off x="768151" y="552079"/>
            <a:ext cx="8640100" cy="1154211"/>
          </a:xfrm>
        </p:spPr>
        <p:txBody>
          <a:bodyPr/>
          <a:lstStyle>
            <a:lvl1pPr>
              <a:defRPr>
                <a:solidFill>
                  <a:schemeClr val="bg1"/>
                </a:solidFill>
              </a:defRPr>
            </a:lvl1pPr>
          </a:lstStyle>
          <a:p>
            <a:r>
              <a:rPr lang="nb-NO" dirty="0"/>
              <a:t>Klikk her for å legge inn tittel</a:t>
            </a:r>
            <a:endParaRPr lang="en-US" dirty="0"/>
          </a:p>
        </p:txBody>
      </p:sp>
      <p:sp>
        <p:nvSpPr>
          <p:cNvPr id="8" name="TextBox 7"/>
          <p:cNvSpPr txBox="1"/>
          <p:nvPr/>
        </p:nvSpPr>
        <p:spPr>
          <a:xfrm>
            <a:off x="-186069" y="90609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pic>
        <p:nvPicPr>
          <p:cNvPr id="9"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50" y="6508284"/>
            <a:ext cx="935694" cy="145704"/>
          </a:xfrm>
          <a:prstGeom prst="rect">
            <a:avLst/>
          </a:prstGeom>
        </p:spPr>
      </p:pic>
    </p:spTree>
    <p:extLst>
      <p:ext uri="{BB962C8B-B14F-4D97-AF65-F5344CB8AC3E}">
        <p14:creationId xmlns:p14="http://schemas.microsoft.com/office/powerpoint/2010/main" val="190789793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12CB-DD7E-4E4A-BE99-538BBAF47850}"/>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7D4BD54E-957B-4911-A961-646318CA55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50D87C69-5291-4149-A151-C6236CBAC2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0BB43ECD-CAF4-40CB-8BD9-44C8BCD792FD}"/>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6" name="Footer Placeholder 5">
            <a:extLst>
              <a:ext uri="{FF2B5EF4-FFF2-40B4-BE49-F238E27FC236}">
                <a16:creationId xmlns:a16="http://schemas.microsoft.com/office/drawing/2014/main" id="{6C8B6BEE-DFAF-4CB6-8E49-6231B3542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6B04BCD8-5C89-4322-80C9-1E41C836EEDC}"/>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731700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Helside-bilde">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12192000"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logoen.</a:t>
            </a:r>
          </a:p>
          <a:p>
            <a:endParaRPr lang="nb-NO" dirty="0"/>
          </a:p>
        </p:txBody>
      </p:sp>
    </p:spTree>
    <p:extLst>
      <p:ext uri="{BB962C8B-B14F-4D97-AF65-F5344CB8AC3E}">
        <p14:creationId xmlns:p14="http://schemas.microsoft.com/office/powerpoint/2010/main" val="8715052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tort bilde /m undertekst">
    <p:spTree>
      <p:nvGrpSpPr>
        <p:cNvPr id="1" name=""/>
        <p:cNvGrpSpPr/>
        <p:nvPr/>
      </p:nvGrpSpPr>
      <p:grpSpPr>
        <a:xfrm>
          <a:off x="0" y="0"/>
          <a:ext cx="0" cy="0"/>
          <a:chOff x="0" y="0"/>
          <a:chExt cx="0" cy="0"/>
        </a:xfrm>
      </p:grpSpPr>
      <p:sp>
        <p:nvSpPr>
          <p:cNvPr id="7" name="Rectangle 6"/>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Plassholder for bilde 7"/>
          <p:cNvSpPr>
            <a:spLocks noGrp="1"/>
          </p:cNvSpPr>
          <p:nvPr>
            <p:ph type="pic" sz="quarter" idx="13" hasCustomPrompt="1"/>
          </p:nvPr>
        </p:nvSpPr>
        <p:spPr>
          <a:xfrm>
            <a:off x="1" y="0"/>
            <a:ext cx="12192000" cy="6345356"/>
          </a:xfrm>
          <a:prstGeom prst="rect">
            <a:avLst/>
          </a:prstGeom>
          <a:noFill/>
        </p:spPr>
        <p:txBody>
          <a:bodyPr lIns="0" tIns="720000" rIns="0" bIns="0" anchor="t" anchorCtr="1"/>
          <a:lstStyle>
            <a:lvl1pPr marL="0" indent="0" algn="ctr">
              <a:buNone/>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for å få frem bølgen nederst.</a:t>
            </a:r>
          </a:p>
        </p:txBody>
      </p:sp>
      <p:sp>
        <p:nvSpPr>
          <p:cNvPr id="3" name="Plassholder for tekst 2"/>
          <p:cNvSpPr>
            <a:spLocks noGrp="1"/>
          </p:cNvSpPr>
          <p:nvPr>
            <p:ph type="body" sz="quarter" idx="14" hasCustomPrompt="1"/>
          </p:nvPr>
        </p:nvSpPr>
        <p:spPr>
          <a:xfrm>
            <a:off x="768150" y="6488607"/>
            <a:ext cx="10655700" cy="231503"/>
          </a:xfrm>
        </p:spPr>
        <p:txBody>
          <a:bodyPr>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400"/>
            </a:lvl1pPr>
          </a:lstStyle>
          <a:p>
            <a:pPr marL="0" marR="0" lvl="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a:pPr>
            <a:r>
              <a:rPr lang="nb-NO" dirty="0"/>
              <a:t>Klikk for å skrive inn tekst til dette store bildet</a:t>
            </a:r>
          </a:p>
        </p:txBody>
      </p:sp>
      <p:pic>
        <p:nvPicPr>
          <p:cNvPr id="6" name="Picture 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pic>
        <p:nvPicPr>
          <p:cNvPr id="8" name="Picture 7"/>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68151" y="6524625"/>
            <a:ext cx="928403" cy="144275"/>
          </a:xfrm>
          <a:prstGeom prst="rect">
            <a:avLst/>
          </a:prstGeom>
          <a:noFill/>
        </p:spPr>
      </p:pic>
      <p:sp>
        <p:nvSpPr>
          <p:cNvPr id="10"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1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2"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0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Halvside-bilde /m tekst">
    <p:spTree>
      <p:nvGrpSpPr>
        <p:cNvPr id="1" name=""/>
        <p:cNvGrpSpPr/>
        <p:nvPr/>
      </p:nvGrpSpPr>
      <p:grpSpPr>
        <a:xfrm>
          <a:off x="0" y="0"/>
          <a:ext cx="0" cy="0"/>
          <a:chOff x="0" y="0"/>
          <a:chExt cx="0" cy="0"/>
        </a:xfrm>
      </p:grpSpPr>
      <p:sp>
        <p:nvSpPr>
          <p:cNvPr id="5" name="Plassholder for bilde 7"/>
          <p:cNvSpPr>
            <a:spLocks noGrp="1"/>
          </p:cNvSpPr>
          <p:nvPr>
            <p:ph type="pic" sz="quarter" idx="13"/>
          </p:nvPr>
        </p:nvSpPr>
        <p:spPr>
          <a:xfrm>
            <a:off x="1" y="0"/>
            <a:ext cx="5916658" cy="6858000"/>
          </a:xfrm>
          <a:prstGeom prst="rect">
            <a:avLst/>
          </a:prstGeom>
          <a:noFill/>
        </p:spPr>
        <p:txBody>
          <a:bodyPr lIns="0" tIns="720000" rIns="0" bIns="0" anchor="t" anchorCtr="1"/>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baseline="0"/>
            </a:lvl1pPr>
          </a:lstStyle>
          <a:p>
            <a:r>
              <a:rPr lang="nb-NO" dirty="0"/>
              <a:t>Dra bildet til plassholderen eller klikk ikonet for å legge til</a:t>
            </a:r>
          </a:p>
          <a:p>
            <a:r>
              <a:rPr lang="nb-NO" dirty="0"/>
              <a:t>Husk å </a:t>
            </a:r>
            <a:r>
              <a:rPr lang="nb-NO" dirty="0" err="1"/>
              <a:t>høyreklikke</a:t>
            </a:r>
            <a:r>
              <a:rPr lang="nb-NO" dirty="0"/>
              <a:t> på bildet og velg ”Legg lengst bak” </a:t>
            </a:r>
          </a:p>
          <a:p>
            <a:r>
              <a:rPr lang="nb-NO" dirty="0"/>
              <a:t>for å få frem logoen.</a:t>
            </a:r>
          </a:p>
          <a:p>
            <a:endParaRPr lang="nb-NO" dirty="0"/>
          </a:p>
        </p:txBody>
      </p:sp>
      <p:sp>
        <p:nvSpPr>
          <p:cNvPr id="3" name="Plassholder for tekst 2"/>
          <p:cNvSpPr>
            <a:spLocks noGrp="1"/>
          </p:cNvSpPr>
          <p:nvPr>
            <p:ph type="body" sz="quarter" idx="14" hasCustomPrompt="1"/>
          </p:nvPr>
        </p:nvSpPr>
        <p:spPr>
          <a:xfrm>
            <a:off x="6275341" y="1953761"/>
            <a:ext cx="5148509" cy="4391595"/>
          </a:xfrm>
        </p:spPr>
        <p:txBody>
          <a:bodyPr>
            <a:normAutofit/>
          </a:bodyPr>
          <a:lstStyle>
            <a:lvl1pPr marL="0" marR="0" indent="0" algn="l"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lvl1pPr>
          </a:lstStyle>
          <a:p>
            <a:r>
              <a:rPr lang="nb-NO" dirty="0"/>
              <a:t>Klikk for å skrive inn tekst...</a:t>
            </a:r>
          </a:p>
        </p:txBody>
      </p:sp>
      <p:sp>
        <p:nvSpPr>
          <p:cNvPr id="4" name="Title 19"/>
          <p:cNvSpPr>
            <a:spLocks noGrp="1"/>
          </p:cNvSpPr>
          <p:nvPr>
            <p:ph type="title" hasCustomPrompt="1"/>
          </p:nvPr>
        </p:nvSpPr>
        <p:spPr>
          <a:xfrm>
            <a:off x="6275341" y="559892"/>
            <a:ext cx="5148509" cy="1154211"/>
          </a:xfrm>
        </p:spPr>
        <p:txBody>
          <a:bodyPr>
            <a:normAutofit/>
          </a:bodyPr>
          <a:lstStyle>
            <a:lvl1pPr>
              <a:defRPr sz="3999"/>
            </a:lvl1pPr>
          </a:lstStyle>
          <a:p>
            <a:r>
              <a:rPr lang="nb-NO" dirty="0"/>
              <a:t>Klikk her og skriv inn tittel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150" y="6523271"/>
            <a:ext cx="935694" cy="145704"/>
          </a:xfrm>
          <a:prstGeom prst="rect">
            <a:avLst/>
          </a:prstGeom>
        </p:spPr>
      </p:pic>
      <p:sp>
        <p:nvSpPr>
          <p:cNvPr id="7"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cxnSp>
        <p:nvCxnSpPr>
          <p:cNvPr id="8"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cxnSp>
        <p:nvCxnSpPr>
          <p:cNvPr id="10"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31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ammenligning (Tittel+div innhold)">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768151"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A...</a:t>
            </a:r>
          </a:p>
        </p:txBody>
      </p:sp>
      <p:sp>
        <p:nvSpPr>
          <p:cNvPr id="4" name="Plassholder for innhold 3"/>
          <p:cNvSpPr>
            <a:spLocks noGrp="1"/>
          </p:cNvSpPr>
          <p:nvPr>
            <p:ph sz="half" idx="2" hasCustomPrompt="1"/>
          </p:nvPr>
        </p:nvSpPr>
        <p:spPr>
          <a:xfrm>
            <a:off x="768149" y="2534083"/>
            <a:ext cx="5148509" cy="3496548"/>
          </a:xfrm>
        </p:spPr>
        <p:txBody>
          <a:bodyPr/>
          <a:lstStyle>
            <a:lvl1pPr>
              <a:defRPr b="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hasCustomPrompt="1"/>
          </p:nvPr>
        </p:nvSpPr>
        <p:spPr>
          <a:xfrm>
            <a:off x="6275342" y="1953244"/>
            <a:ext cx="5148509" cy="281439"/>
          </a:xfrm>
        </p:spPr>
        <p:txBody>
          <a:bodyPr anchor="t">
            <a:noAutofit/>
          </a:bodyPr>
          <a:lstStyle>
            <a:lvl1pPr marL="0" marR="0" indent="0" algn="l" defTabSz="914447" rtl="0" eaLnBrk="1" fontAlgn="auto" latinLnBrk="0" hangingPunct="1">
              <a:lnSpc>
                <a:spcPct val="100000"/>
              </a:lnSpc>
              <a:spcBef>
                <a:spcPts val="0"/>
              </a:spcBef>
              <a:spcAft>
                <a:spcPts val="0"/>
              </a:spcAft>
              <a:buClrTx/>
              <a:buSzTx/>
              <a:buFont typeface="Arial" panose="020B0604020202020204" pitchFamily="34" charset="0"/>
              <a:buNone/>
              <a:tabLst/>
              <a:defRPr sz="2000" b="0" baseline="0"/>
            </a:lvl1pPr>
            <a:lvl2pPr marL="457223" indent="0">
              <a:buNone/>
              <a:defRPr sz="2000" b="1"/>
            </a:lvl2pPr>
            <a:lvl3pPr marL="914447" indent="0">
              <a:buNone/>
              <a:defRPr sz="1800" b="1"/>
            </a:lvl3pPr>
            <a:lvl4pPr marL="1371669" indent="0">
              <a:buNone/>
              <a:defRPr sz="1601" b="1"/>
            </a:lvl4pPr>
            <a:lvl5pPr marL="1828891" indent="0">
              <a:buNone/>
              <a:defRPr sz="1601" b="1"/>
            </a:lvl5pPr>
            <a:lvl6pPr marL="2286114" indent="0">
              <a:buNone/>
              <a:defRPr sz="1601" b="1"/>
            </a:lvl6pPr>
            <a:lvl7pPr marL="2743337" indent="0">
              <a:buNone/>
              <a:defRPr sz="1601" b="1"/>
            </a:lvl7pPr>
            <a:lvl8pPr marL="3200560" indent="0">
              <a:buNone/>
              <a:defRPr sz="1601" b="1"/>
            </a:lvl8pPr>
            <a:lvl9pPr marL="3657782" indent="0">
              <a:buNone/>
              <a:defRPr sz="1601" b="1"/>
            </a:lvl9pPr>
          </a:lstStyle>
          <a:p>
            <a:r>
              <a:rPr lang="nb-NO" dirty="0"/>
              <a:t>Klikk for å skrive inn tekst, eller vis objekt B...</a:t>
            </a:r>
          </a:p>
        </p:txBody>
      </p:sp>
      <p:sp>
        <p:nvSpPr>
          <p:cNvPr id="6" name="Plassholder for innhold 5"/>
          <p:cNvSpPr>
            <a:spLocks noGrp="1"/>
          </p:cNvSpPr>
          <p:nvPr>
            <p:ph sz="quarter" idx="4" hasCustomPrompt="1"/>
          </p:nvPr>
        </p:nvSpPr>
        <p:spPr>
          <a:xfrm>
            <a:off x="6275341" y="2534083"/>
            <a:ext cx="5148509" cy="3496548"/>
          </a:xfrm>
        </p:spPr>
        <p:txBody>
          <a:bodyPr/>
          <a:lstStyle>
            <a:lvl1pPr>
              <a:defRPr b="0" baseline="0"/>
            </a:lvl1pPr>
          </a:lstStyle>
          <a:p>
            <a:r>
              <a:rPr lang="nb-NO" dirty="0"/>
              <a:t>Klikk for å skrive inn tekst eller sett inn et objekt...</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0" name="Tittel 9"/>
          <p:cNvSpPr>
            <a:spLocks noGrp="1"/>
          </p:cNvSpPr>
          <p:nvPr>
            <p:ph type="title" hasCustomPrompt="1"/>
          </p:nvPr>
        </p:nvSpPr>
        <p:spPr>
          <a:xfrm>
            <a:off x="768150" y="543712"/>
            <a:ext cx="10655700" cy="1170391"/>
          </a:xfrm>
        </p:spPr>
        <p:txBody>
          <a:bodyPr/>
          <a:lstStyle/>
          <a:p>
            <a:r>
              <a:rPr lang="nb-NO" dirty="0"/>
              <a:t>Klikk for å skrive inn en tittel</a:t>
            </a:r>
          </a:p>
        </p:txBody>
      </p:sp>
      <p:pic>
        <p:nvPicPr>
          <p:cNvPr id="15" name="Picture 1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3" name="Date Placeholder 12"/>
          <p:cNvSpPr>
            <a:spLocks noGrp="1"/>
          </p:cNvSpPr>
          <p:nvPr>
            <p:ph type="dt" sz="half" idx="10"/>
          </p:nvPr>
        </p:nvSpPr>
        <p:spPr/>
        <p:txBody>
          <a:bodyPr/>
          <a:lstStyle/>
          <a:p>
            <a:fld id="{C4E8C9A4-F9D2-4A01-9DF3-703BF8FB7A45}" type="datetimeFigureOut">
              <a:rPr lang="nb-NO" smtClean="0"/>
              <a:t>28.03.2019</a:t>
            </a:fld>
            <a:endParaRPr lang="nb-NO"/>
          </a:p>
        </p:txBody>
      </p:sp>
      <p:sp>
        <p:nvSpPr>
          <p:cNvPr id="14" name="Footer Placeholder 13"/>
          <p:cNvSpPr>
            <a:spLocks noGrp="1"/>
          </p:cNvSpPr>
          <p:nvPr>
            <p:ph type="ftr" sz="quarter" idx="11"/>
          </p:nvPr>
        </p:nvSpPr>
        <p:spPr/>
        <p:txBody>
          <a:bodyPr/>
          <a:lstStyle/>
          <a:p>
            <a:endParaRPr lang="nb-NO"/>
          </a:p>
        </p:txBody>
      </p:sp>
      <p:sp>
        <p:nvSpPr>
          <p:cNvPr id="16" name="Slide Number Placeholder 15"/>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63243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itat-side">
    <p:bg>
      <p:bgPr>
        <a:solidFill>
          <a:srgbClr val="1EAEF7"/>
        </a:solidFill>
        <a:effectLst/>
      </p:bgPr>
    </p:bg>
    <p:spTree>
      <p:nvGrpSpPr>
        <p:cNvPr id="1" name=""/>
        <p:cNvGrpSpPr/>
        <p:nvPr/>
      </p:nvGrpSpPr>
      <p:grpSpPr>
        <a:xfrm>
          <a:off x="0" y="0"/>
          <a:ext cx="0" cy="0"/>
          <a:chOff x="0" y="0"/>
          <a:chExt cx="0" cy="0"/>
        </a:xfrm>
      </p:grpSpPr>
      <p:sp>
        <p:nvSpPr>
          <p:cNvPr id="5" name="Plassholder for tekst 8"/>
          <p:cNvSpPr>
            <a:spLocks noGrp="1"/>
          </p:cNvSpPr>
          <p:nvPr>
            <p:ph type="body" sz="quarter" idx="14" hasCustomPrompt="1"/>
          </p:nvPr>
        </p:nvSpPr>
        <p:spPr>
          <a:xfrm>
            <a:off x="1415110" y="1269706"/>
            <a:ext cx="9361779" cy="3240405"/>
          </a:xfrm>
          <a:prstGeom prst="rect">
            <a:avLst/>
          </a:prstGeom>
          <a:noFill/>
          <a:ln w="228600">
            <a:noFill/>
            <a:miter lim="800000"/>
          </a:ln>
        </p:spPr>
        <p:txBody>
          <a:bodyPr lIns="0" tIns="0" rIns="0" bIns="0" anchor="ctr" anchorCtr="0">
            <a:normAutofit/>
          </a:bodyPr>
          <a:lstStyle>
            <a:lvl1pPr marL="0" indent="0" algn="ctr">
              <a:lnSpc>
                <a:spcPct val="100000"/>
              </a:lnSpc>
              <a:spcBef>
                <a:spcPts val="0"/>
              </a:spcBef>
              <a:spcAft>
                <a:spcPts val="0"/>
              </a:spcAft>
              <a:buNone/>
              <a:defRPr sz="4501" b="0" i="0" spc="-150">
                <a:solidFill>
                  <a:schemeClr val="lt1"/>
                </a:solidFill>
                <a:latin typeface="+mj-lt"/>
              </a:defRPr>
            </a:lvl1pPr>
          </a:lstStyle>
          <a:p>
            <a:pPr lvl="0"/>
            <a:r>
              <a:rPr lang="nb-NO" dirty="0"/>
              <a:t>Klikk for å skrive inn sitat</a:t>
            </a:r>
          </a:p>
        </p:txBody>
      </p:sp>
      <p:sp>
        <p:nvSpPr>
          <p:cNvPr id="4" name="Plassholder for tekst 3"/>
          <p:cNvSpPr>
            <a:spLocks noGrp="1"/>
          </p:cNvSpPr>
          <p:nvPr>
            <p:ph type="body" sz="quarter" idx="15" hasCustomPrompt="1"/>
          </p:nvPr>
        </p:nvSpPr>
        <p:spPr>
          <a:xfrm>
            <a:off x="1415110" y="5061427"/>
            <a:ext cx="9361779" cy="322730"/>
          </a:xfrm>
        </p:spPr>
        <p:txBody>
          <a:bodyPr>
            <a:normAutofit/>
          </a:bodyPr>
          <a:lstStyle>
            <a:lvl1pPr marL="0" indent="0" algn="ctr">
              <a:spcBef>
                <a:spcPts val="0"/>
              </a:spcBef>
              <a:spcAft>
                <a:spcPts val="0"/>
              </a:spcAft>
              <a:buNone/>
              <a:defRPr sz="1900" baseline="0">
                <a:solidFill>
                  <a:schemeClr val="lt1"/>
                </a:solidFill>
              </a:defRPr>
            </a:lvl1pPr>
          </a:lstStyle>
          <a:p>
            <a:r>
              <a:rPr lang="nb-NO" dirty="0"/>
              <a:t>Klikk for å skrive inn navn...</a:t>
            </a:r>
          </a:p>
        </p:txBody>
      </p:sp>
      <p:pic>
        <p:nvPicPr>
          <p:cNvPr id="25" name="Pictur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0" name="Date Placeholder 9"/>
          <p:cNvSpPr>
            <a:spLocks noGrp="1"/>
          </p:cNvSpPr>
          <p:nvPr>
            <p:ph type="dt" sz="half" idx="16"/>
          </p:nvPr>
        </p:nvSpPr>
        <p:spPr/>
        <p:txBody>
          <a:bodyPr/>
          <a:lstStyle/>
          <a:p>
            <a:fld id="{C4E8C9A4-F9D2-4A01-9DF3-703BF8FB7A45}" type="datetimeFigureOut">
              <a:rPr lang="nb-NO" smtClean="0"/>
              <a:t>28.03.2019</a:t>
            </a:fld>
            <a:endParaRPr lang="nb-NO"/>
          </a:p>
        </p:txBody>
      </p:sp>
      <p:sp>
        <p:nvSpPr>
          <p:cNvPr id="11" name="Footer Placeholder 10"/>
          <p:cNvSpPr>
            <a:spLocks noGrp="1"/>
          </p:cNvSpPr>
          <p:nvPr>
            <p:ph type="ftr" sz="quarter" idx="17"/>
          </p:nvPr>
        </p:nvSpPr>
        <p:spPr/>
        <p:txBody>
          <a:bodyPr/>
          <a:lstStyle/>
          <a:p>
            <a:endParaRPr lang="nb-NO"/>
          </a:p>
        </p:txBody>
      </p:sp>
      <p:sp>
        <p:nvSpPr>
          <p:cNvPr id="12" name="Slide Number Placeholder 11"/>
          <p:cNvSpPr>
            <a:spLocks noGrp="1"/>
          </p:cNvSpPr>
          <p:nvPr>
            <p:ph type="sldNum" sz="quarter" idx="18"/>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857773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kst + Ikon">
    <p:bg>
      <p:bgPr>
        <a:solidFill>
          <a:schemeClr val="accent6"/>
        </a:solidFill>
        <a:effectLst/>
      </p:bgPr>
    </p:bg>
    <p:spTree>
      <p:nvGrpSpPr>
        <p:cNvPr id="1" name=""/>
        <p:cNvGrpSpPr/>
        <p:nvPr/>
      </p:nvGrpSpPr>
      <p:grpSpPr>
        <a:xfrm>
          <a:off x="0" y="0"/>
          <a:ext cx="0" cy="0"/>
          <a:chOff x="0" y="0"/>
          <a:chExt cx="0" cy="0"/>
        </a:xfrm>
      </p:grpSpPr>
      <p:sp>
        <p:nvSpPr>
          <p:cNvPr id="10" name="Plassholder for bilde 7"/>
          <p:cNvSpPr>
            <a:spLocks noGrp="1"/>
          </p:cNvSpPr>
          <p:nvPr>
            <p:ph type="pic" sz="quarter" idx="13" hasCustomPrompt="1"/>
          </p:nvPr>
        </p:nvSpPr>
        <p:spPr>
          <a:xfrm>
            <a:off x="7427566" y="1282404"/>
            <a:ext cx="2682510" cy="3420428"/>
          </a:xfrm>
          <a:prstGeom prst="rect">
            <a:avLst/>
          </a:prstGeom>
          <a:noFill/>
        </p:spPr>
        <p:txBody>
          <a:bodyPr lIns="0" tIns="720000" rIns="0" bIns="0" anchor="t" anchorCtr="1">
            <a:normAutofit/>
          </a:bodyPr>
          <a:lstStyle>
            <a:lvl1pPr marL="0" indent="0" algn="ctr">
              <a:buNone/>
              <a:defRPr sz="2399">
                <a:solidFill>
                  <a:schemeClr val="bg1"/>
                </a:solidFill>
              </a:defRPr>
            </a:lvl1pPr>
          </a:lstStyle>
          <a:p>
            <a:r>
              <a:rPr lang="nb-NO" dirty="0"/>
              <a:t>Plass til ikon</a:t>
            </a:r>
          </a:p>
        </p:txBody>
      </p:sp>
      <p:sp>
        <p:nvSpPr>
          <p:cNvPr id="11" name="Plassholder for tekst 8"/>
          <p:cNvSpPr>
            <a:spLocks noGrp="1"/>
          </p:cNvSpPr>
          <p:nvPr>
            <p:ph type="body" sz="quarter" idx="14" hasCustomPrompt="1"/>
          </p:nvPr>
        </p:nvSpPr>
        <p:spPr>
          <a:xfrm>
            <a:off x="1245456" y="1282403"/>
            <a:ext cx="5614804" cy="3420428"/>
          </a:xfrm>
          <a:prstGeom prst="rect">
            <a:avLst/>
          </a:prstGeom>
          <a:noFill/>
          <a:ln w="228600">
            <a:noFill/>
            <a:miter lim="800000"/>
          </a:ln>
        </p:spPr>
        <p:txBody>
          <a:bodyPr lIns="0" tIns="0" rIns="0" bIns="0" anchor="ctr">
            <a:normAutofit/>
          </a:bodyPr>
          <a:lstStyle>
            <a:lvl1pPr marL="0" indent="0" algn="l">
              <a:lnSpc>
                <a:spcPct val="100000"/>
              </a:lnSpc>
              <a:spcBef>
                <a:spcPts val="0"/>
              </a:spcBef>
              <a:spcAft>
                <a:spcPts val="0"/>
              </a:spcAft>
              <a:buNone/>
              <a:defRPr sz="4501" b="0" i="0" spc="-150" baseline="0">
                <a:solidFill>
                  <a:schemeClr val="lt1"/>
                </a:solidFill>
                <a:latin typeface="+mj-lt"/>
              </a:defRPr>
            </a:lvl1pPr>
          </a:lstStyle>
          <a:p>
            <a:r>
              <a:rPr lang="nb-NO" dirty="0"/>
              <a:t>Klikk for å skrive inn tekst...</a:t>
            </a:r>
          </a:p>
        </p:txBody>
      </p:sp>
      <p:pic>
        <p:nvPicPr>
          <p:cNvPr id="31" name="Picture 3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6" name="Date Placeholder 5"/>
          <p:cNvSpPr>
            <a:spLocks noGrp="1"/>
          </p:cNvSpPr>
          <p:nvPr>
            <p:ph type="dt" sz="half" idx="15"/>
          </p:nvPr>
        </p:nvSpPr>
        <p:spPr/>
        <p:txBody>
          <a:bodyPr/>
          <a:lstStyle/>
          <a:p>
            <a:fld id="{C4E8C9A4-F9D2-4A01-9DF3-703BF8FB7A45}" type="datetimeFigureOut">
              <a:rPr lang="nb-NO" smtClean="0"/>
              <a:t>28.03.2019</a:t>
            </a:fld>
            <a:endParaRPr lang="nb-NO"/>
          </a:p>
        </p:txBody>
      </p:sp>
      <p:sp>
        <p:nvSpPr>
          <p:cNvPr id="9" name="Footer Placeholder 8"/>
          <p:cNvSpPr>
            <a:spLocks noGrp="1"/>
          </p:cNvSpPr>
          <p:nvPr>
            <p:ph type="ftr" sz="quarter" idx="16"/>
          </p:nvPr>
        </p:nvSpPr>
        <p:spPr/>
        <p:txBody>
          <a:bodyPr/>
          <a:lstStyle/>
          <a:p>
            <a:endParaRPr lang="nb-NO"/>
          </a:p>
        </p:txBody>
      </p:sp>
      <p:sp>
        <p:nvSpPr>
          <p:cNvPr id="12" name="Slide Number Placeholder 11"/>
          <p:cNvSpPr>
            <a:spLocks noGrp="1"/>
          </p:cNvSpPr>
          <p:nvPr>
            <p:ph type="sldNum" sz="quarter" idx="17"/>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278925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ultibruks-side (Kun tittel)">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768150" y="533004"/>
            <a:ext cx="10655700" cy="1194542"/>
          </a:xfrm>
        </p:spPr>
        <p:txBody>
          <a:bodyPr/>
          <a:lstStyle/>
          <a:p>
            <a:pPr lvl="0"/>
            <a:r>
              <a:rPr lang="nb-NO" dirty="0"/>
              <a:t>Klikk for å skrive inn en tittel</a:t>
            </a: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
        <p:nvSpPr>
          <p:cNvPr id="12" name="Date Placeholder 11"/>
          <p:cNvSpPr>
            <a:spLocks noGrp="1"/>
          </p:cNvSpPr>
          <p:nvPr>
            <p:ph type="dt" sz="half" idx="10"/>
          </p:nvPr>
        </p:nvSpPr>
        <p:spPr/>
        <p:txBody>
          <a:bodyPr/>
          <a:lstStyle/>
          <a:p>
            <a:fld id="{C4E8C9A4-F9D2-4A01-9DF3-703BF8FB7A45}" type="datetimeFigureOut">
              <a:rPr lang="nb-NO" smtClean="0"/>
              <a:t>28.03.2019</a:t>
            </a:fld>
            <a:endParaRPr lang="nb-NO"/>
          </a:p>
        </p:txBody>
      </p:sp>
      <p:sp>
        <p:nvSpPr>
          <p:cNvPr id="13" name="Footer Placeholder 12"/>
          <p:cNvSpPr>
            <a:spLocks noGrp="1"/>
          </p:cNvSpPr>
          <p:nvPr>
            <p:ph type="ftr" sz="quarter" idx="11"/>
          </p:nvPr>
        </p:nvSpPr>
        <p:spPr/>
        <p:txBody>
          <a:bodyPr/>
          <a:lstStyle/>
          <a:p>
            <a:endParaRPr lang="nb-NO"/>
          </a:p>
        </p:txBody>
      </p:sp>
      <p:sp>
        <p:nvSpPr>
          <p:cNvPr id="14" name="Slide Number Placeholder 13"/>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229737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kjermdump-visn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244" t="4562" r="10176" b="15923"/>
          <a:stretch/>
        </p:blipFill>
        <p:spPr>
          <a:xfrm>
            <a:off x="0" y="0"/>
            <a:ext cx="12192001" cy="6858000"/>
          </a:xfrm>
          <a:prstGeom prst="rect">
            <a:avLst/>
          </a:prstGeom>
        </p:spPr>
      </p:pic>
      <p:sp>
        <p:nvSpPr>
          <p:cNvPr id="6" name="TextBox 5"/>
          <p:cNvSpPr txBox="1"/>
          <p:nvPr/>
        </p:nvSpPr>
        <p:spPr>
          <a:xfrm>
            <a:off x="5016558" y="7343728"/>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sp>
        <p:nvSpPr>
          <p:cNvPr id="13" name="Plassholder for bilde 7"/>
          <p:cNvSpPr>
            <a:spLocks noGrp="1"/>
          </p:cNvSpPr>
          <p:nvPr>
            <p:ph type="pic" sz="quarter" idx="13"/>
          </p:nvPr>
        </p:nvSpPr>
        <p:spPr>
          <a:xfrm>
            <a:off x="2098078" y="771814"/>
            <a:ext cx="7980184" cy="4481022"/>
          </a:xfrm>
          <a:prstGeom prst="rect">
            <a:avLst/>
          </a:prstGeom>
          <a:noFill/>
        </p:spPr>
        <p:txBody>
          <a:bodyPr lIns="0" tIns="720000" rIns="0" bIns="0" anchor="t" anchorCtr="1">
            <a:normAutofit/>
          </a:bodyPr>
          <a:lstStyle>
            <a:lvl1pPr marL="0" marR="0" indent="0" algn="ctr" defTabSz="914447" rtl="0" eaLnBrk="1" fontAlgn="auto" latinLnBrk="0" hangingPunct="1">
              <a:lnSpc>
                <a:spcPct val="100000"/>
              </a:lnSpc>
              <a:spcBef>
                <a:spcPts val="1000"/>
              </a:spcBef>
              <a:spcAft>
                <a:spcPts val="1000"/>
              </a:spcAft>
              <a:buClrTx/>
              <a:buSzTx/>
              <a:buFont typeface="Arial" panose="020B0604020202020204" pitchFamily="34" charset="0"/>
              <a:buNone/>
              <a:tabLst/>
              <a:defRPr sz="1699" baseline="0">
                <a:solidFill>
                  <a:schemeClr val="bg1"/>
                </a:solidFill>
              </a:defRPr>
            </a:lvl1pPr>
          </a:lstStyle>
          <a:p>
            <a:r>
              <a:rPr lang="nb-NO"/>
              <a:t>Dra bildet til plassholderen eller klikk ikonet for å legge til</a:t>
            </a:r>
            <a:endParaRPr lang="nb-NO" dirty="0"/>
          </a:p>
        </p:txBody>
      </p:sp>
      <p:pic>
        <p:nvPicPr>
          <p:cNvPr id="5" name="Picture 4"/>
          <p:cNvPicPr>
            <a:picLocks noChangeAspect="1"/>
          </p:cNvPicPr>
          <p:nvPr/>
        </p:nvPicPr>
        <p:blipFill>
          <a:blip r:embed="rId3" cstate="print">
            <a:alphaModFix amt="30000"/>
            <a:extLst>
              <a:ext uri="{28A0092B-C50C-407E-A947-70E740481C1C}">
                <a14:useLocalDpi xmlns:a14="http://schemas.microsoft.com/office/drawing/2010/main" val="0"/>
              </a:ext>
            </a:extLst>
          </a:blip>
          <a:stretch>
            <a:fillRect/>
          </a:stretch>
        </p:blipFill>
        <p:spPr>
          <a:xfrm>
            <a:off x="2103378" y="4859373"/>
            <a:ext cx="7985245" cy="400533"/>
          </a:xfrm>
          <a:prstGeom prst="rect">
            <a:avLst/>
          </a:prstGeom>
        </p:spPr>
      </p:pic>
    </p:spTree>
    <p:extLst>
      <p:ext uri="{BB962C8B-B14F-4D97-AF65-F5344CB8AC3E}">
        <p14:creationId xmlns:p14="http://schemas.microsoft.com/office/powerpoint/2010/main" val="265725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tel">
    <p:spTree>
      <p:nvGrpSpPr>
        <p:cNvPr id="1" name=""/>
        <p:cNvGrpSpPr/>
        <p:nvPr/>
      </p:nvGrpSpPr>
      <p:grpSpPr>
        <a:xfrm>
          <a:off x="0" y="0"/>
          <a:ext cx="0" cy="0"/>
          <a:chOff x="0" y="0"/>
          <a:chExt cx="0" cy="0"/>
        </a:xfrm>
      </p:grpSpPr>
      <p:sp>
        <p:nvSpPr>
          <p:cNvPr id="13" name="Titteltekst"/>
          <p:cNvSpPr txBox="1">
            <a:spLocks noGrp="1"/>
          </p:cNvSpPr>
          <p:nvPr>
            <p:ph type="title"/>
          </p:nvPr>
        </p:nvSpPr>
        <p:spPr>
          <a:prstGeom prst="rect">
            <a:avLst/>
          </a:prstGeom>
        </p:spPr>
        <p:txBody>
          <a:bodyPr/>
          <a:lstStyle/>
          <a:p>
            <a:r>
              <a:t>Titteltekst</a:t>
            </a:r>
          </a:p>
        </p:txBody>
      </p:sp>
      <p:sp>
        <p:nvSpPr>
          <p:cNvPr id="1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4059278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Kapittel">
    <p:bg>
      <p:bgPr>
        <a:solidFill>
          <a:srgbClr val="6A6A6A"/>
        </a:solidFill>
        <a:effectLst/>
      </p:bgPr>
    </p:bg>
    <p:spTree>
      <p:nvGrpSpPr>
        <p:cNvPr id="1" name=""/>
        <p:cNvGrpSpPr/>
        <p:nvPr/>
      </p:nvGrpSpPr>
      <p:grpSpPr>
        <a:xfrm>
          <a:off x="0" y="0"/>
          <a:ext cx="0" cy="0"/>
          <a:chOff x="0" y="0"/>
          <a:chExt cx="0" cy="0"/>
        </a:xfrm>
      </p:grpSpPr>
      <p:sp>
        <p:nvSpPr>
          <p:cNvPr id="21" name="Titteltekst"/>
          <p:cNvSpPr txBox="1">
            <a:spLocks noGrp="1"/>
          </p:cNvSpPr>
          <p:nvPr>
            <p:ph type="title"/>
          </p:nvPr>
        </p:nvSpPr>
        <p:spPr>
          <a:xfrm>
            <a:off x="455716" y="833692"/>
            <a:ext cx="11244284" cy="5190616"/>
          </a:xfrm>
          <a:prstGeom prst="rect">
            <a:avLst/>
          </a:prstGeom>
        </p:spPr>
        <p:txBody>
          <a:bodyPr/>
          <a:lstStyle/>
          <a:p>
            <a:r>
              <a:t>Titteltekst</a:t>
            </a:r>
          </a:p>
        </p:txBody>
      </p:sp>
      <p:pic>
        <p:nvPicPr>
          <p:cNvPr id="22" name="Bilde" descr="Bilde"/>
          <p:cNvPicPr>
            <a:picLocks noChangeAspect="1"/>
          </p:cNvPicPr>
          <p:nvPr/>
        </p:nvPicPr>
        <p:blipFill>
          <a:blip r:embed="rId2">
            <a:extLst/>
          </a:blip>
          <a:stretch>
            <a:fillRect/>
          </a:stretch>
        </p:blipFill>
        <p:spPr>
          <a:xfrm>
            <a:off x="5546475" y="6357058"/>
            <a:ext cx="1108746" cy="155364"/>
          </a:xfrm>
          <a:prstGeom prst="rect">
            <a:avLst/>
          </a:prstGeom>
          <a:ln w="12700">
            <a:miter lim="400000"/>
          </a:ln>
        </p:spPr>
      </p:pic>
    </p:spTree>
    <p:extLst>
      <p:ext uri="{BB962C8B-B14F-4D97-AF65-F5344CB8AC3E}">
        <p14:creationId xmlns:p14="http://schemas.microsoft.com/office/powerpoint/2010/main" val="37168057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90C4-E69C-4F5F-B794-1D9BA97E6940}"/>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62D8ABBD-6806-47B6-898F-CC269BEA8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BAD0DE-FFF3-4EAE-9227-220562227C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C3EC0A7E-7834-412D-892D-CCDC3522C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ADAF46-68A3-48D3-B963-78718811CE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EEE90C49-2D20-4BEA-941E-234F14DA45AC}"/>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8" name="Footer Placeholder 7">
            <a:extLst>
              <a:ext uri="{FF2B5EF4-FFF2-40B4-BE49-F238E27FC236}">
                <a16:creationId xmlns:a16="http://schemas.microsoft.com/office/drawing/2014/main" id="{C6184B5E-8543-44E1-842E-3C4DBCB34FAF}"/>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28DB2B77-BC0B-4D10-81D8-EE2DE2C83411}"/>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450242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XL">
    <p:bg>
      <p:bgPr>
        <a:solidFill>
          <a:srgbClr val="EFEFEF"/>
        </a:solidFill>
        <a:effectLst/>
      </p:bgPr>
    </p:bg>
    <p:spTree>
      <p:nvGrpSpPr>
        <p:cNvPr id="1" name=""/>
        <p:cNvGrpSpPr/>
        <p:nvPr/>
      </p:nvGrpSpPr>
      <p:grpSpPr>
        <a:xfrm>
          <a:off x="0" y="0"/>
          <a:ext cx="0" cy="0"/>
          <a:chOff x="0" y="0"/>
          <a:chExt cx="0" cy="0"/>
        </a:xfrm>
      </p:grpSpPr>
      <p:sp>
        <p:nvSpPr>
          <p:cNvPr id="3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2" name="Finne riktig skjema"/>
          <p:cNvSpPr txBox="1"/>
          <p:nvPr/>
        </p:nvSpPr>
        <p:spPr>
          <a:xfrm>
            <a:off x="6053217" y="256484"/>
            <a:ext cx="52827"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endParaRPr sz="1646" dirty="0"/>
          </a:p>
        </p:txBody>
      </p:sp>
      <p:pic>
        <p:nvPicPr>
          <p:cNvPr id="3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 name="Text Placeholder 2">
            <a:extLst>
              <a:ext uri="{FF2B5EF4-FFF2-40B4-BE49-F238E27FC236}">
                <a16:creationId xmlns:a16="http://schemas.microsoft.com/office/drawing/2014/main" id="{D42D5653-6077-9942-9B5F-66C8A64F8520}"/>
              </a:ext>
            </a:extLst>
          </p:cNvPr>
          <p:cNvSpPr>
            <a:spLocks noGrp="1"/>
          </p:cNvSpPr>
          <p:nvPr>
            <p:ph type="body" sz="quarter" idx="10" hasCustomPrompt="1"/>
          </p:nvPr>
        </p:nvSpPr>
        <p:spPr>
          <a:xfrm>
            <a:off x="5410200" y="172079"/>
            <a:ext cx="1371600" cy="411480"/>
          </a:xfrm>
        </p:spPr>
        <p:txBody>
          <a:bodyPr/>
          <a:lstStyle>
            <a:lvl1pPr>
              <a:defRPr sz="2057">
                <a:solidFill>
                  <a:srgbClr val="00B0F0"/>
                </a:solidFill>
              </a:defRPr>
            </a:lvl1pPr>
            <a:lvl2pPr>
              <a:defRPr sz="1646">
                <a:solidFill>
                  <a:srgbClr val="00B0F0"/>
                </a:solidFill>
              </a:defRPr>
            </a:lvl2pPr>
            <a:lvl3pPr>
              <a:defRPr sz="1646">
                <a:solidFill>
                  <a:srgbClr val="00B0F0"/>
                </a:solidFill>
              </a:defRPr>
            </a:lvl3pPr>
            <a:lvl4pPr>
              <a:defRPr sz="1646">
                <a:solidFill>
                  <a:srgbClr val="00B0F0"/>
                </a:solidFill>
              </a:defRPr>
            </a:lvl4pPr>
            <a:lvl5pPr>
              <a:defRPr sz="1646">
                <a:solidFill>
                  <a:srgbClr val="00B0F0"/>
                </a:solidFill>
              </a:defRPr>
            </a:lvl5pPr>
          </a:lstStyle>
          <a:p>
            <a:pPr lvl="0"/>
            <a:r>
              <a:rPr lang="en-US" dirty="0" err="1"/>
              <a:t>Tekst</a:t>
            </a:r>
            <a:endParaRPr lang="nb-NO" dirty="0"/>
          </a:p>
        </p:txBody>
      </p:sp>
    </p:spTree>
    <p:extLst>
      <p:ext uri="{BB962C8B-B14F-4D97-AF65-F5344CB8AC3E}">
        <p14:creationId xmlns:p14="http://schemas.microsoft.com/office/powerpoint/2010/main" val="118250860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XL kopi">
    <p:bg>
      <p:bgPr>
        <a:solidFill>
          <a:srgbClr val="EFEFEF"/>
        </a:solidFill>
        <a:effectLst/>
      </p:bgPr>
    </p:bg>
    <p:spTree>
      <p:nvGrpSpPr>
        <p:cNvPr id="1" name=""/>
        <p:cNvGrpSpPr/>
        <p:nvPr/>
      </p:nvGrpSpPr>
      <p:grpSpPr>
        <a:xfrm>
          <a:off x="0" y="0"/>
          <a:ext cx="0" cy="0"/>
          <a:chOff x="0" y="0"/>
          <a:chExt cx="0" cy="0"/>
        </a:xfrm>
      </p:grpSpPr>
      <p:sp>
        <p:nvSpPr>
          <p:cNvPr id="4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42" name="18.04.2018"/>
          <p:cNvSpPr txBox="1"/>
          <p:nvPr/>
        </p:nvSpPr>
        <p:spPr>
          <a:xfrm>
            <a:off x="5479462" y="256484"/>
            <a:ext cx="1017770"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18.04.2018</a:t>
            </a:r>
          </a:p>
        </p:txBody>
      </p:sp>
      <p:pic>
        <p:nvPicPr>
          <p:cNvPr id="4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4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59562853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Lite sitat">
    <p:bg>
      <p:bgPr>
        <a:solidFill>
          <a:srgbClr val="EFEFEF"/>
        </a:solidFill>
        <a:effectLst/>
      </p:bgPr>
    </p:bg>
    <p:spTree>
      <p:nvGrpSpPr>
        <p:cNvPr id="1" name=""/>
        <p:cNvGrpSpPr/>
        <p:nvPr/>
      </p:nvGrpSpPr>
      <p:grpSpPr>
        <a:xfrm>
          <a:off x="0" y="0"/>
          <a:ext cx="0" cy="0"/>
          <a:chOff x="0" y="0"/>
          <a:chExt cx="0" cy="0"/>
        </a:xfrm>
      </p:grpSpPr>
      <p:pic>
        <p:nvPicPr>
          <p:cNvPr id="5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53" name="Brødtekst nivå én…"/>
          <p:cNvSpPr txBox="1">
            <a:spLocks noGrp="1"/>
          </p:cNvSpPr>
          <p:nvPr>
            <p:ph type="body" idx="1"/>
          </p:nvPr>
        </p:nvSpPr>
        <p:spPr>
          <a:xfrm>
            <a:off x="1376438" y="1251857"/>
            <a:ext cx="9424610" cy="4412874"/>
          </a:xfrm>
          <a:prstGeom prst="rect">
            <a:avLst/>
          </a:prstGeom>
        </p:spPr>
        <p:txBody>
          <a:bodyPr/>
          <a:lstStyle>
            <a:lvl1pPr algn="l">
              <a:defRPr sz="3086">
                <a:solidFill>
                  <a:srgbClr val="000000"/>
                </a:solidFill>
                <a:latin typeface="+mn-lt"/>
                <a:ea typeface="+mn-ea"/>
                <a:cs typeface="+mn-cs"/>
                <a:sym typeface="DIN OT"/>
              </a:defRPr>
            </a:lvl1pPr>
            <a:lvl2pPr algn="l">
              <a:defRPr sz="3086">
                <a:solidFill>
                  <a:srgbClr val="000000"/>
                </a:solidFill>
                <a:latin typeface="+mn-lt"/>
                <a:ea typeface="+mn-ea"/>
                <a:cs typeface="+mn-cs"/>
                <a:sym typeface="DIN OT"/>
              </a:defRPr>
            </a:lvl2pPr>
            <a:lvl3pPr algn="l">
              <a:defRPr sz="3086">
                <a:solidFill>
                  <a:srgbClr val="000000"/>
                </a:solidFill>
                <a:latin typeface="+mn-lt"/>
                <a:ea typeface="+mn-ea"/>
                <a:cs typeface="+mn-cs"/>
                <a:sym typeface="DIN OT"/>
              </a:defRPr>
            </a:lvl3pPr>
            <a:lvl4pPr algn="l">
              <a:defRPr sz="3086">
                <a:solidFill>
                  <a:srgbClr val="000000"/>
                </a:solidFill>
                <a:latin typeface="+mn-lt"/>
                <a:ea typeface="+mn-ea"/>
                <a:cs typeface="+mn-cs"/>
                <a:sym typeface="DIN OT"/>
              </a:defRPr>
            </a:lvl4pPr>
            <a:lvl5pPr algn="l">
              <a:defRPr sz="3086">
                <a:solidFill>
                  <a:srgbClr val="000000"/>
                </a:solidFill>
                <a:latin typeface="+mn-lt"/>
                <a:ea typeface="+mn-ea"/>
                <a:cs typeface="+mn-cs"/>
                <a:sym typeface="DIN OT"/>
              </a:defRPr>
            </a:lvl5pPr>
          </a:lstStyle>
          <a:p>
            <a:r>
              <a:rPr dirty="0" err="1"/>
              <a:t>Brødtekst</a:t>
            </a:r>
            <a:r>
              <a:rPr dirty="0"/>
              <a:t> </a:t>
            </a:r>
            <a:r>
              <a:rPr dirty="0" err="1"/>
              <a:t>nivå</a:t>
            </a:r>
            <a:r>
              <a:rPr dirty="0"/>
              <a:t> </a:t>
            </a:r>
            <a:r>
              <a:rPr dirty="0" err="1"/>
              <a:t>én</a:t>
            </a:r>
            <a:endParaRPr dirty="0"/>
          </a:p>
          <a:p>
            <a:pPr lvl="1"/>
            <a:r>
              <a:rPr dirty="0" err="1"/>
              <a:t>Brødtekst</a:t>
            </a:r>
            <a:r>
              <a:rPr dirty="0"/>
              <a:t> </a:t>
            </a:r>
            <a:r>
              <a:rPr dirty="0" err="1"/>
              <a:t>nivå</a:t>
            </a:r>
            <a:r>
              <a:rPr dirty="0"/>
              <a:t> to</a:t>
            </a:r>
          </a:p>
          <a:p>
            <a:pPr lvl="2"/>
            <a:r>
              <a:rPr dirty="0" err="1"/>
              <a:t>Brødtekst</a:t>
            </a:r>
            <a:r>
              <a:rPr dirty="0"/>
              <a:t> </a:t>
            </a:r>
            <a:r>
              <a:rPr dirty="0" err="1"/>
              <a:t>nivå</a:t>
            </a:r>
            <a:r>
              <a:rPr dirty="0"/>
              <a:t> </a:t>
            </a:r>
            <a:r>
              <a:rPr dirty="0" err="1"/>
              <a:t>tre</a:t>
            </a:r>
            <a:endParaRPr dirty="0"/>
          </a:p>
          <a:p>
            <a:pPr lvl="3"/>
            <a:r>
              <a:rPr dirty="0" err="1"/>
              <a:t>Brødtekst</a:t>
            </a:r>
            <a:r>
              <a:rPr dirty="0"/>
              <a:t> </a:t>
            </a:r>
            <a:r>
              <a:rPr dirty="0" err="1"/>
              <a:t>nivå</a:t>
            </a:r>
            <a:r>
              <a:rPr dirty="0"/>
              <a:t> fire</a:t>
            </a:r>
          </a:p>
          <a:p>
            <a:pPr lvl="4"/>
            <a:r>
              <a:rPr dirty="0" err="1"/>
              <a:t>Brødtekst</a:t>
            </a:r>
            <a:r>
              <a:rPr dirty="0"/>
              <a:t> </a:t>
            </a:r>
            <a:r>
              <a:rPr dirty="0" err="1"/>
              <a:t>nivå</a:t>
            </a:r>
            <a:r>
              <a:rPr dirty="0"/>
              <a:t> fem</a:t>
            </a:r>
          </a:p>
        </p:txBody>
      </p:sp>
      <p:sp>
        <p:nvSpPr>
          <p:cNvPr id="3" name="Text Placeholder 2">
            <a:extLst>
              <a:ext uri="{FF2B5EF4-FFF2-40B4-BE49-F238E27FC236}">
                <a16:creationId xmlns:a16="http://schemas.microsoft.com/office/drawing/2014/main" id="{E9116610-64EE-AC4F-A91D-EE3B2AD0AF11}"/>
              </a:ext>
            </a:extLst>
          </p:cNvPr>
          <p:cNvSpPr>
            <a:spLocks noGrp="1"/>
          </p:cNvSpPr>
          <p:nvPr>
            <p:ph type="body" sz="quarter" idx="10" hasCustomPrompt="1"/>
          </p:nvPr>
        </p:nvSpPr>
        <p:spPr>
          <a:xfrm>
            <a:off x="4910819" y="195395"/>
            <a:ext cx="2370364" cy="369842"/>
          </a:xfrm>
        </p:spPr>
        <p:txBody>
          <a:bodyPr/>
          <a:lstStyle>
            <a:lvl1pPr>
              <a:defRPr sz="2057">
                <a:solidFill>
                  <a:srgbClr val="00B0F0"/>
                </a:solidFill>
              </a:defRPr>
            </a:lvl1pPr>
          </a:lstStyle>
          <a:p>
            <a:r>
              <a:rPr lang="nb-NO" dirty="0"/>
              <a:t>Tekst</a:t>
            </a:r>
          </a:p>
        </p:txBody>
      </p:sp>
    </p:spTree>
    <p:extLst>
      <p:ext uri="{BB962C8B-B14F-4D97-AF65-F5344CB8AC3E}">
        <p14:creationId xmlns:p14="http://schemas.microsoft.com/office/powerpoint/2010/main" val="3668064846"/>
      </p:ext>
    </p:extLst>
  </p:cSld>
  <p:clrMapOvr>
    <a:masterClrMapping/>
  </p:clrMapOvr>
  <p:transition spd="med"/>
  <p:extLst>
    <p:ext uri="{DCECCB84-F9BA-43D5-87BE-67443E8EF086}">
      <p15:sldGuideLst xmlns:p15="http://schemas.microsoft.com/office/powerpoint/2012/main">
        <p15:guide id="1" orient="horz" pos="911">
          <p15:clr>
            <a:srgbClr val="FBAE40"/>
          </p15:clr>
        </p15:guide>
        <p15:guide id="2" pos="6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Lite sitat kopi">
    <p:bg>
      <p:bgPr>
        <a:solidFill>
          <a:srgbClr val="EFEFEF"/>
        </a:solidFill>
        <a:effectLst/>
      </p:bgPr>
    </p:bg>
    <p:spTree>
      <p:nvGrpSpPr>
        <p:cNvPr id="1" name=""/>
        <p:cNvGrpSpPr/>
        <p:nvPr/>
      </p:nvGrpSpPr>
      <p:grpSpPr>
        <a:xfrm>
          <a:off x="0" y="0"/>
          <a:ext cx="0" cy="0"/>
          <a:chOff x="0" y="0"/>
          <a:chExt cx="0" cy="0"/>
        </a:xfrm>
      </p:grpSpPr>
      <p:sp>
        <p:nvSpPr>
          <p:cNvPr id="61"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62"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63" name="Brødtekst nivå én…"/>
          <p:cNvSpPr txBox="1">
            <a:spLocks noGrp="1"/>
          </p:cNvSpPr>
          <p:nvPr>
            <p:ph type="body" idx="1"/>
          </p:nvPr>
        </p:nvSpPr>
        <p:spPr>
          <a:xfrm>
            <a:off x="1376438" y="1251857"/>
            <a:ext cx="9424610" cy="4412874"/>
          </a:xfrm>
          <a:prstGeom prst="rect">
            <a:avLst/>
          </a:prstGeom>
        </p:spPr>
        <p:txBody>
          <a:bodyPr/>
          <a:lstStyle>
            <a:lvl1pPr algn="l">
              <a:defRPr sz="4629">
                <a:solidFill>
                  <a:srgbClr val="000000"/>
                </a:solidFill>
                <a:latin typeface="+mn-lt"/>
                <a:ea typeface="+mn-ea"/>
                <a:cs typeface="+mn-cs"/>
                <a:sym typeface="DIN OT"/>
              </a:defRPr>
            </a:lvl1pPr>
            <a:lvl2pPr algn="l">
              <a:defRPr sz="4629">
                <a:solidFill>
                  <a:srgbClr val="000000"/>
                </a:solidFill>
                <a:latin typeface="+mn-lt"/>
                <a:ea typeface="+mn-ea"/>
                <a:cs typeface="+mn-cs"/>
                <a:sym typeface="DIN OT"/>
              </a:defRPr>
            </a:lvl2pPr>
            <a:lvl3pPr algn="l">
              <a:defRPr sz="4629">
                <a:solidFill>
                  <a:srgbClr val="000000"/>
                </a:solidFill>
                <a:latin typeface="+mn-lt"/>
                <a:ea typeface="+mn-ea"/>
                <a:cs typeface="+mn-cs"/>
                <a:sym typeface="DIN OT"/>
              </a:defRPr>
            </a:lvl3pPr>
            <a:lvl4pPr algn="l">
              <a:defRPr sz="4629">
                <a:solidFill>
                  <a:srgbClr val="000000"/>
                </a:solidFill>
                <a:latin typeface="+mn-lt"/>
                <a:ea typeface="+mn-ea"/>
                <a:cs typeface="+mn-cs"/>
                <a:sym typeface="DIN OT"/>
              </a:defRPr>
            </a:lvl4pPr>
            <a:lvl5pPr algn="l">
              <a:defRPr sz="4629">
                <a:solidFill>
                  <a:srgbClr val="000000"/>
                </a:solidFill>
                <a:latin typeface="+mn-lt"/>
                <a:ea typeface="+mn-ea"/>
                <a:cs typeface="+mn-cs"/>
                <a:sym typeface="DIN OT"/>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6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359726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kjermbilde Grå">
    <p:bg>
      <p:bgPr>
        <a:solidFill>
          <a:srgbClr val="EFEFEF"/>
        </a:solidFill>
        <a:effectLst/>
      </p:bgPr>
    </p:bg>
    <p:spTree>
      <p:nvGrpSpPr>
        <p:cNvPr id="1" name=""/>
        <p:cNvGrpSpPr/>
        <p:nvPr/>
      </p:nvGrpSpPr>
      <p:grpSpPr>
        <a:xfrm>
          <a:off x="0" y="0"/>
          <a:ext cx="0" cy="0"/>
          <a:chOff x="0" y="0"/>
          <a:chExt cx="0" cy="0"/>
        </a:xfrm>
      </p:grpSpPr>
      <p:sp>
        <p:nvSpPr>
          <p:cNvPr id="71"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Skissegjennomgang</a:t>
            </a:r>
          </a:p>
        </p:txBody>
      </p:sp>
      <p:pic>
        <p:nvPicPr>
          <p:cNvPr id="72"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73"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01225926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kjermbilde blå">
    <p:bg>
      <p:bgPr>
        <a:solidFill>
          <a:srgbClr val="CFF0FF"/>
        </a:solidFill>
        <a:effectLst/>
      </p:bgPr>
    </p:bg>
    <p:spTree>
      <p:nvGrpSpPr>
        <p:cNvPr id="1" name=""/>
        <p:cNvGrpSpPr/>
        <p:nvPr/>
      </p:nvGrpSpPr>
      <p:grpSpPr>
        <a:xfrm>
          <a:off x="0" y="0"/>
          <a:ext cx="0" cy="0"/>
          <a:chOff x="0" y="0"/>
          <a:chExt cx="0" cy="0"/>
        </a:xfrm>
      </p:grpSpPr>
      <p:sp>
        <p:nvSpPr>
          <p:cNvPr id="80"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81"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8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76258380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kjermbilde Grå kopi 1">
    <p:bg>
      <p:bgPr>
        <a:solidFill>
          <a:srgbClr val="6A6A6A"/>
        </a:solidFill>
        <a:effectLst/>
      </p:bgPr>
    </p:bg>
    <p:spTree>
      <p:nvGrpSpPr>
        <p:cNvPr id="1" name=""/>
        <p:cNvGrpSpPr/>
        <p:nvPr/>
      </p:nvGrpSpPr>
      <p:grpSpPr>
        <a:xfrm>
          <a:off x="0" y="0"/>
          <a:ext cx="0" cy="0"/>
          <a:chOff x="0" y="0"/>
          <a:chExt cx="0" cy="0"/>
        </a:xfrm>
      </p:grpSpPr>
      <p:sp>
        <p:nvSpPr>
          <p:cNvPr id="89" name="Skissegjennomgang"/>
          <p:cNvSpPr txBox="1"/>
          <p:nvPr/>
        </p:nvSpPr>
        <p:spPr>
          <a:xfrm>
            <a:off x="4989344" y="256484"/>
            <a:ext cx="1730401"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EFEFEF"/>
                </a:solidFill>
                <a:latin typeface="DIN-Bold"/>
                <a:ea typeface="DIN-Bold"/>
                <a:cs typeface="DIN-Bold"/>
                <a:sym typeface="DIN-Bold"/>
              </a:defRPr>
            </a:lvl1pPr>
          </a:lstStyle>
          <a:p>
            <a:r>
              <a:rPr sz="1646"/>
              <a:t>Skissegjennomgang</a:t>
            </a:r>
          </a:p>
        </p:txBody>
      </p:sp>
      <p:pic>
        <p:nvPicPr>
          <p:cNvPr id="90"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9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80493918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Skjermbilde Grå kopi 4">
    <p:bg>
      <p:bgPr>
        <a:solidFill>
          <a:srgbClr val="6A6A6A"/>
        </a:solidFill>
        <a:effectLst/>
      </p:bgPr>
    </p:bg>
    <p:spTree>
      <p:nvGrpSpPr>
        <p:cNvPr id="1" name=""/>
        <p:cNvGrpSpPr/>
        <p:nvPr/>
      </p:nvGrpSpPr>
      <p:grpSpPr>
        <a:xfrm>
          <a:off x="0" y="0"/>
          <a:ext cx="0" cy="0"/>
          <a:chOff x="0" y="0"/>
          <a:chExt cx="0" cy="0"/>
        </a:xfrm>
      </p:grpSpPr>
      <p:sp>
        <p:nvSpPr>
          <p:cNvPr id="9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9372312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Skjermbilde Grå kopi 2">
    <p:bg>
      <p:bgPr>
        <a:solidFill>
          <a:srgbClr val="F9CAD3"/>
        </a:solidFill>
        <a:effectLst/>
      </p:bgPr>
    </p:bg>
    <p:spTree>
      <p:nvGrpSpPr>
        <p:cNvPr id="1" name=""/>
        <p:cNvGrpSpPr/>
        <p:nvPr/>
      </p:nvGrpSpPr>
      <p:grpSpPr>
        <a:xfrm>
          <a:off x="0" y="0"/>
          <a:ext cx="0" cy="0"/>
          <a:chOff x="0" y="0"/>
          <a:chExt cx="0" cy="0"/>
        </a:xfrm>
      </p:grpSpPr>
      <p:sp>
        <p:nvSpPr>
          <p:cNvPr id="105"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E23B53"/>
                </a:solidFill>
                <a:latin typeface="DIN-Bold"/>
                <a:ea typeface="DIN-Bold"/>
                <a:cs typeface="DIN-Bold"/>
                <a:sym typeface="DIN-Bold"/>
              </a:defRPr>
            </a:lvl1pPr>
          </a:lstStyle>
          <a:p>
            <a:r>
              <a:rPr sz="1646"/>
              <a:t>Kapittel</a:t>
            </a:r>
          </a:p>
        </p:txBody>
      </p:sp>
      <p:pic>
        <p:nvPicPr>
          <p:cNvPr id="106"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07"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5997537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kjermbilde Grå kopi 3">
    <p:bg>
      <p:bgPr>
        <a:solidFill>
          <a:srgbClr val="D4F9E4"/>
        </a:solidFill>
        <a:effectLst/>
      </p:bgPr>
    </p:bg>
    <p:spTree>
      <p:nvGrpSpPr>
        <p:cNvPr id="1" name=""/>
        <p:cNvGrpSpPr/>
        <p:nvPr/>
      </p:nvGrpSpPr>
      <p:grpSpPr>
        <a:xfrm>
          <a:off x="0" y="0"/>
          <a:ext cx="0" cy="0"/>
          <a:chOff x="0" y="0"/>
          <a:chExt cx="0" cy="0"/>
        </a:xfrm>
      </p:grpSpPr>
      <p:sp>
        <p:nvSpPr>
          <p:cNvPr id="114"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7C96B"/>
                </a:solidFill>
                <a:latin typeface="DIN-Bold"/>
                <a:ea typeface="DIN-Bold"/>
                <a:cs typeface="DIN-Bold"/>
                <a:sym typeface="DIN-Bold"/>
              </a:defRPr>
            </a:lvl1pPr>
          </a:lstStyle>
          <a:p>
            <a:r>
              <a:rPr sz="1646"/>
              <a:t>Kapittel</a:t>
            </a:r>
          </a:p>
        </p:txBody>
      </p:sp>
      <p:pic>
        <p:nvPicPr>
          <p:cNvPr id="115" name="Bilde" descr="Bilde"/>
          <p:cNvPicPr>
            <a:picLocks noChangeAspect="1"/>
          </p:cNvPicPr>
          <p:nvPr/>
        </p:nvPicPr>
        <p:blipFill>
          <a:blip r:embed="rId2">
            <a:extLst/>
          </a:blip>
          <a:stretch>
            <a:fillRect/>
          </a:stretch>
        </p:blipFill>
        <p:spPr>
          <a:xfrm>
            <a:off x="765629" y="800100"/>
            <a:ext cx="10660743" cy="6054634"/>
          </a:xfrm>
          <a:prstGeom prst="rect">
            <a:avLst/>
          </a:prstGeom>
          <a:ln w="12700">
            <a:miter lim="400000"/>
          </a:ln>
        </p:spPr>
      </p:pic>
      <p:sp>
        <p:nvSpPr>
          <p:cNvPr id="11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09689630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F255-A1B0-4A18-A351-4D3592D4A38C}"/>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46469F1E-5748-42D1-9064-4D1D602F4DAB}"/>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4" name="Footer Placeholder 3">
            <a:extLst>
              <a:ext uri="{FF2B5EF4-FFF2-40B4-BE49-F238E27FC236}">
                <a16:creationId xmlns:a16="http://schemas.microsoft.com/office/drawing/2014/main" id="{308A613C-09DC-46CD-A081-3355E2252F72}"/>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3CC93612-5BD0-44DD-B080-2B39CFDBA35A}"/>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168479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White copy">
    <p:bg>
      <p:bgPr>
        <a:solidFill>
          <a:srgbClr val="FFFFFF"/>
        </a:solidFill>
        <a:effectLst/>
      </p:bgPr>
    </p:bg>
    <p:spTree>
      <p:nvGrpSpPr>
        <p:cNvPr id="1" name=""/>
        <p:cNvGrpSpPr/>
        <p:nvPr/>
      </p:nvGrpSpPr>
      <p:grpSpPr>
        <a:xfrm>
          <a:off x="0" y="0"/>
          <a:ext cx="0" cy="0"/>
          <a:chOff x="0" y="0"/>
          <a:chExt cx="0" cy="0"/>
        </a:xfrm>
      </p:grpSpPr>
      <p:sp>
        <p:nvSpPr>
          <p:cNvPr id="123"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86CB4B4D-7CA3-9044-876B-883B54F8677D}" type="slidenum">
              <a:rPr lang="nb-NO" smtClean="0"/>
              <a:t>‹#›</a:t>
            </a:fld>
            <a:endParaRPr lang="nb-NO"/>
          </a:p>
        </p:txBody>
      </p:sp>
    </p:spTree>
    <p:extLst>
      <p:ext uri="{BB962C8B-B14F-4D97-AF65-F5344CB8AC3E}">
        <p14:creationId xmlns:p14="http://schemas.microsoft.com/office/powerpoint/2010/main" val="387273558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lack">
    <p:bg>
      <p:bgPr>
        <a:solidFill>
          <a:srgbClr val="000000"/>
        </a:solidFill>
        <a:effectLst/>
      </p:bgPr>
    </p:bg>
    <p:spTree>
      <p:nvGrpSpPr>
        <p:cNvPr id="1" name=""/>
        <p:cNvGrpSpPr/>
        <p:nvPr/>
      </p:nvGrpSpPr>
      <p:grpSpPr>
        <a:xfrm>
          <a:off x="0" y="0"/>
          <a:ext cx="0" cy="0"/>
          <a:chOff x="0" y="0"/>
          <a:chExt cx="0" cy="0"/>
        </a:xfrm>
      </p:grpSpPr>
      <p:sp>
        <p:nvSpPr>
          <p:cNvPr id="130" name="Lysbildenummer"/>
          <p:cNvSpPr txBox="1">
            <a:spLocks noGrp="1"/>
          </p:cNvSpPr>
          <p:nvPr>
            <p:ph type="sldNum" sz="quarter" idx="2"/>
          </p:nvPr>
        </p:nvSpPr>
        <p:spPr>
          <a:xfrm>
            <a:off x="5988855" y="6524897"/>
            <a:ext cx="312586" cy="318164"/>
          </a:xfrm>
          <a:prstGeom prst="rect">
            <a:avLst/>
          </a:prstGeom>
        </p:spPr>
        <p:txBody>
          <a:bodyPr wrap="none"/>
          <a:lstStyle>
            <a:lvl1pPr>
              <a:defRPr>
                <a:solidFill>
                  <a:srgbClr val="FFFFFF"/>
                </a:solidFill>
                <a:latin typeface="+mn-lt"/>
                <a:ea typeface="+mn-ea"/>
                <a:cs typeface="+mn-cs"/>
                <a:sym typeface="DIN OT"/>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48522035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Master #15 kopi 6">
    <p:bg>
      <p:bgPr>
        <a:solidFill>
          <a:srgbClr val="FFFFFF"/>
        </a:solidFill>
        <a:effectLst/>
      </p:bgPr>
    </p:bg>
    <p:spTree>
      <p:nvGrpSpPr>
        <p:cNvPr id="1" name=""/>
        <p:cNvGrpSpPr/>
        <p:nvPr/>
      </p:nvGrpSpPr>
      <p:grpSpPr>
        <a:xfrm>
          <a:off x="0" y="0"/>
          <a:ext cx="0" cy="0"/>
          <a:chOff x="0" y="0"/>
          <a:chExt cx="0" cy="0"/>
        </a:xfrm>
      </p:grpSpPr>
      <p:sp>
        <p:nvSpPr>
          <p:cNvPr id="147"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14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66840354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Grey">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5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99911351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Master #15 kopi 13">
    <p:bg>
      <p:bgPr>
        <a:solidFill>
          <a:srgbClr val="FFFFFF"/>
        </a:solidFill>
        <a:effectLst/>
      </p:bgPr>
    </p:bg>
    <p:spTree>
      <p:nvGrpSpPr>
        <p:cNvPr id="1" name=""/>
        <p:cNvGrpSpPr/>
        <p:nvPr/>
      </p:nvGrpSpPr>
      <p:grpSpPr>
        <a:xfrm>
          <a:off x="0" y="0"/>
          <a:ext cx="0" cy="0"/>
          <a:chOff x="0" y="0"/>
          <a:chExt cx="0" cy="0"/>
        </a:xfrm>
      </p:grpSpPr>
      <p:sp>
        <p:nvSpPr>
          <p:cNvPr id="16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sp>
        <p:nvSpPr>
          <p:cNvPr id="163" name="Research"/>
          <p:cNvSpPr txBox="1"/>
          <p:nvPr/>
        </p:nvSpPr>
        <p:spPr>
          <a:xfrm>
            <a:off x="5529043" y="295672"/>
            <a:ext cx="829834"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Research</a:t>
            </a:r>
          </a:p>
        </p:txBody>
      </p:sp>
      <p:pic>
        <p:nvPicPr>
          <p:cNvPr id="164"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65"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403730438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Master #15 kopi 17">
    <p:bg>
      <p:bgPr>
        <a:solidFill>
          <a:srgbClr val="FFFFFF"/>
        </a:solidFill>
        <a:effectLst/>
      </p:bgPr>
    </p:bg>
    <p:spTree>
      <p:nvGrpSpPr>
        <p:cNvPr id="1" name=""/>
        <p:cNvGrpSpPr/>
        <p:nvPr/>
      </p:nvGrpSpPr>
      <p:grpSpPr>
        <a:xfrm>
          <a:off x="0" y="0"/>
          <a:ext cx="0" cy="0"/>
          <a:chOff x="0" y="0"/>
          <a:chExt cx="0" cy="0"/>
        </a:xfrm>
      </p:grpSpPr>
      <p:sp>
        <p:nvSpPr>
          <p:cNvPr id="172"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73"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74"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68074908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1_Master #15 kopi 17">
    <p:bg>
      <p:bgPr>
        <a:solidFill>
          <a:srgbClr val="FFFFFF"/>
        </a:solidFill>
        <a:effectLst/>
      </p:bgPr>
    </p:bg>
    <p:spTree>
      <p:nvGrpSpPr>
        <p:cNvPr id="1" name=""/>
        <p:cNvGrpSpPr/>
        <p:nvPr/>
      </p:nvGrpSpPr>
      <p:grpSpPr>
        <a:xfrm>
          <a:off x="0" y="0"/>
          <a:ext cx="0" cy="0"/>
          <a:chOff x="0" y="0"/>
          <a:chExt cx="0" cy="0"/>
        </a:xfrm>
      </p:grpSpPr>
      <p:sp>
        <p:nvSpPr>
          <p:cNvPr id="181"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17C86C"/>
                </a:solidFill>
              </a:defRPr>
            </a:pPr>
            <a:endParaRPr sz="3086"/>
          </a:p>
        </p:txBody>
      </p:sp>
      <p:pic>
        <p:nvPicPr>
          <p:cNvPr id="182"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183"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01160834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ansering mellomblå">
    <p:spTree>
      <p:nvGrpSpPr>
        <p:cNvPr id="1" name=""/>
        <p:cNvGrpSpPr/>
        <p:nvPr/>
      </p:nvGrpSpPr>
      <p:grpSpPr>
        <a:xfrm>
          <a:off x="0" y="0"/>
          <a:ext cx="0" cy="0"/>
          <a:chOff x="0" y="0"/>
          <a:chExt cx="0" cy="0"/>
        </a:xfrm>
      </p:grpSpPr>
      <p:sp>
        <p:nvSpPr>
          <p:cNvPr id="207"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49025562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Lansering blå">
    <p:bg>
      <p:bgPr>
        <a:solidFill>
          <a:srgbClr val="0262BD"/>
        </a:solidFill>
        <a:effectLst/>
      </p:bgPr>
    </p:bg>
    <p:spTree>
      <p:nvGrpSpPr>
        <p:cNvPr id="1" name=""/>
        <p:cNvGrpSpPr/>
        <p:nvPr/>
      </p:nvGrpSpPr>
      <p:grpSpPr>
        <a:xfrm>
          <a:off x="0" y="0"/>
          <a:ext cx="0" cy="0"/>
          <a:chOff x="0" y="0"/>
          <a:chExt cx="0" cy="0"/>
        </a:xfrm>
      </p:grpSpPr>
      <p:sp>
        <p:nvSpPr>
          <p:cNvPr id="22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99101923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XL kopi 3">
    <p:bg>
      <p:bgPr>
        <a:solidFill>
          <a:srgbClr val="0262BD"/>
        </a:solidFill>
        <a:effectLst/>
      </p:bgPr>
    </p:bg>
    <p:spTree>
      <p:nvGrpSpPr>
        <p:cNvPr id="1" name=""/>
        <p:cNvGrpSpPr/>
        <p:nvPr/>
      </p:nvGrpSpPr>
      <p:grpSpPr>
        <a:xfrm>
          <a:off x="0" y="0"/>
          <a:ext cx="0" cy="0"/>
          <a:chOff x="0" y="0"/>
          <a:chExt cx="0" cy="0"/>
        </a:xfrm>
      </p:grpSpPr>
      <p:pic>
        <p:nvPicPr>
          <p:cNvPr id="231" name="Bilde" descr="Bilde"/>
          <p:cNvPicPr>
            <a:picLocks noChangeAspect="1"/>
          </p:cNvPicPr>
          <p:nvPr/>
        </p:nvPicPr>
        <p:blipFill>
          <a:blip r:embed="rId2">
            <a:extLst/>
          </a:blip>
          <a:stretch>
            <a:fillRect/>
          </a:stretch>
        </p:blipFill>
        <p:spPr>
          <a:xfrm>
            <a:off x="0" y="26126"/>
            <a:ext cx="12192000" cy="6858000"/>
          </a:xfrm>
          <a:prstGeom prst="rect">
            <a:avLst/>
          </a:prstGeom>
          <a:ln w="12700">
            <a:miter lim="400000"/>
          </a:ln>
        </p:spPr>
      </p:pic>
      <p:sp>
        <p:nvSpPr>
          <p:cNvPr id="232"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061623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54818-28A5-4100-B48D-001169302AB6}"/>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3" name="Footer Placeholder 2">
            <a:extLst>
              <a:ext uri="{FF2B5EF4-FFF2-40B4-BE49-F238E27FC236}">
                <a16:creationId xmlns:a16="http://schemas.microsoft.com/office/drawing/2014/main" id="{7AB99F35-4D8C-4D0D-85A2-646F3FA13002}"/>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CAE67A20-9F63-4E1F-B7B9-89817A15533F}"/>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27580106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XL kopi 4">
    <p:bg>
      <p:bgPr>
        <a:solidFill>
          <a:srgbClr val="EFEFEF"/>
        </a:solidFill>
        <a:effectLst/>
      </p:bgPr>
    </p:bg>
    <p:spTree>
      <p:nvGrpSpPr>
        <p:cNvPr id="1" name=""/>
        <p:cNvGrpSpPr/>
        <p:nvPr/>
      </p:nvGrpSpPr>
      <p:grpSpPr>
        <a:xfrm>
          <a:off x="0" y="0"/>
          <a:ext cx="0" cy="0"/>
          <a:chOff x="0" y="0"/>
          <a:chExt cx="0" cy="0"/>
        </a:xfrm>
      </p:grpSpPr>
      <p:pic>
        <p:nvPicPr>
          <p:cNvPr id="239"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pic>
        <p:nvPicPr>
          <p:cNvPr id="240" name="Bilde" descr="Bilde"/>
          <p:cNvPicPr>
            <a:picLocks noChangeAspect="1"/>
          </p:cNvPicPr>
          <p:nvPr/>
        </p:nvPicPr>
        <p:blipFill>
          <a:blip r:embed="rId3">
            <a:extLst/>
          </a:blip>
          <a:stretch>
            <a:fillRect/>
          </a:stretch>
        </p:blipFill>
        <p:spPr>
          <a:xfrm>
            <a:off x="0" y="13063"/>
            <a:ext cx="12192000" cy="6858000"/>
          </a:xfrm>
          <a:prstGeom prst="rect">
            <a:avLst/>
          </a:prstGeom>
          <a:ln w="12700">
            <a:miter lim="400000"/>
          </a:ln>
        </p:spPr>
      </p:pic>
      <p:sp>
        <p:nvSpPr>
          <p:cNvPr id="241"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5171343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ansering lilla">
    <p:bg>
      <p:bgPr>
        <a:solidFill>
          <a:srgbClr val="422C63"/>
        </a:solidFill>
        <a:effectLst/>
      </p:bgPr>
    </p:bg>
    <p:spTree>
      <p:nvGrpSpPr>
        <p:cNvPr id="1" name=""/>
        <p:cNvGrpSpPr/>
        <p:nvPr/>
      </p:nvGrpSpPr>
      <p:grpSpPr>
        <a:xfrm>
          <a:off x="0" y="0"/>
          <a:ext cx="0" cy="0"/>
          <a:chOff x="0" y="0"/>
          <a:chExt cx="0" cy="0"/>
        </a:xfrm>
      </p:grpSpPr>
      <p:sp>
        <p:nvSpPr>
          <p:cNvPr id="24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1808690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1_XL">
    <p:bg>
      <p:bgPr>
        <a:solidFill>
          <a:srgbClr val="EFEFEF"/>
        </a:solidFill>
        <a:effectLst/>
      </p:bgPr>
    </p:bg>
    <p:spTree>
      <p:nvGrpSpPr>
        <p:cNvPr id="1" name=""/>
        <p:cNvGrpSpPr/>
        <p:nvPr/>
      </p:nvGrpSpPr>
      <p:grpSpPr>
        <a:xfrm>
          <a:off x="0" y="0"/>
          <a:ext cx="0" cy="0"/>
          <a:chOff x="0" y="0"/>
          <a:chExt cx="0" cy="0"/>
        </a:xfrm>
      </p:grpSpPr>
      <p:sp>
        <p:nvSpPr>
          <p:cNvPr id="25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56" name="IxDA"/>
          <p:cNvSpPr txBox="1"/>
          <p:nvPr/>
        </p:nvSpPr>
        <p:spPr>
          <a:xfrm>
            <a:off x="5802841" y="256484"/>
            <a:ext cx="445627"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IxDA</a:t>
            </a:r>
          </a:p>
        </p:txBody>
      </p:sp>
      <p:pic>
        <p:nvPicPr>
          <p:cNvPr id="25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5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6700541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Master #15 kopi 15">
    <p:bg>
      <p:bgPr>
        <a:solidFill>
          <a:srgbClr val="FFFFFF"/>
        </a:solidFill>
        <a:effectLst/>
      </p:bgPr>
    </p:bg>
    <p:spTree>
      <p:nvGrpSpPr>
        <p:cNvPr id="1" name=""/>
        <p:cNvGrpSpPr/>
        <p:nvPr/>
      </p:nvGrpSpPr>
      <p:grpSpPr>
        <a:xfrm>
          <a:off x="0" y="0"/>
          <a:ext cx="0" cy="0"/>
          <a:chOff x="0" y="0"/>
          <a:chExt cx="0" cy="0"/>
        </a:xfrm>
      </p:grpSpPr>
      <p:sp>
        <p:nvSpPr>
          <p:cNvPr id="26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66" name="Skisser"/>
          <p:cNvSpPr txBox="1"/>
          <p:nvPr/>
        </p:nvSpPr>
        <p:spPr>
          <a:xfrm>
            <a:off x="5628786" y="295672"/>
            <a:ext cx="641065"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Skisser</a:t>
            </a:r>
          </a:p>
        </p:txBody>
      </p:sp>
      <p:pic>
        <p:nvPicPr>
          <p:cNvPr id="26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6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11221324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Master #15 kopi 12">
    <p:bg>
      <p:bgPr>
        <a:solidFill>
          <a:srgbClr val="FFFFFF"/>
        </a:solidFill>
        <a:effectLst/>
      </p:bgPr>
    </p:bg>
    <p:spTree>
      <p:nvGrpSpPr>
        <p:cNvPr id="1" name=""/>
        <p:cNvGrpSpPr/>
        <p:nvPr/>
      </p:nvGrpSpPr>
      <p:grpSpPr>
        <a:xfrm>
          <a:off x="0" y="0"/>
          <a:ext cx="0" cy="0"/>
          <a:chOff x="0" y="0"/>
          <a:chExt cx="0" cy="0"/>
        </a:xfrm>
      </p:grpSpPr>
      <p:sp>
        <p:nvSpPr>
          <p:cNvPr id="275" name="Rektangel"/>
          <p:cNvSpPr/>
          <p:nvPr/>
        </p:nvSpPr>
        <p:spPr>
          <a:xfrm>
            <a:off x="-58057" y="6532"/>
            <a:ext cx="12271829" cy="6910251"/>
          </a:xfrm>
          <a:prstGeom prst="rect">
            <a:avLst/>
          </a:prstGeom>
          <a:solidFill>
            <a:srgbClr val="F1F2F2"/>
          </a:solidFill>
          <a:ln w="63500">
            <a:solidFill>
              <a:srgbClr val="000000">
                <a:alpha val="0"/>
              </a:srgbClr>
            </a:solidFill>
            <a:miter lim="400000"/>
          </a:ln>
        </p:spPr>
        <p:txBody>
          <a:bodyPr lIns="26126" tIns="26126" rIns="26126" bIns="26126" anchor="ctr"/>
          <a:lstStyle/>
          <a:p>
            <a:pPr algn="l">
              <a:defRPr sz="6000">
                <a:solidFill>
                  <a:srgbClr val="000000"/>
                </a:solidFill>
              </a:defRPr>
            </a:pPr>
            <a:endParaRPr sz="3086"/>
          </a:p>
        </p:txBody>
      </p:sp>
      <p:sp>
        <p:nvSpPr>
          <p:cNvPr id="276" name="Bildebrief"/>
          <p:cNvSpPr txBox="1"/>
          <p:nvPr/>
        </p:nvSpPr>
        <p:spPr>
          <a:xfrm>
            <a:off x="5499085" y="295672"/>
            <a:ext cx="881259"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Bildebrief</a:t>
            </a:r>
          </a:p>
        </p:txBody>
      </p:sp>
      <p:pic>
        <p:nvPicPr>
          <p:cNvPr id="277" name="Bilde" descr="Bilde"/>
          <p:cNvPicPr>
            <a:picLocks noChangeAspect="1"/>
          </p:cNvPicPr>
          <p:nvPr/>
        </p:nvPicPr>
        <p:blipFill>
          <a:blip r:embed="rId2">
            <a:extLst/>
          </a:blip>
          <a:stretch>
            <a:fillRect/>
          </a:stretch>
        </p:blipFill>
        <p:spPr>
          <a:xfrm>
            <a:off x="5545223" y="6258911"/>
            <a:ext cx="1111250" cy="155715"/>
          </a:xfrm>
          <a:prstGeom prst="rect">
            <a:avLst/>
          </a:prstGeom>
          <a:ln w="12700">
            <a:miter lim="400000"/>
          </a:ln>
        </p:spPr>
      </p:pic>
      <p:sp>
        <p:nvSpPr>
          <p:cNvPr id="278" name="Lysbildenummer"/>
          <p:cNvSpPr txBox="1">
            <a:spLocks noGrp="1"/>
          </p:cNvSpPr>
          <p:nvPr>
            <p:ph type="sldNum" sz="quarter" idx="2"/>
          </p:nvPr>
        </p:nvSpPr>
        <p:spPr>
          <a:prstGeom prst="rect">
            <a:avLst/>
          </a:prstGeom>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93721284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2_XL">
    <p:bg>
      <p:bgPr>
        <a:solidFill>
          <a:srgbClr val="EFEFEF"/>
        </a:solidFill>
        <a:effectLst/>
      </p:bgPr>
    </p:bg>
    <p:spTree>
      <p:nvGrpSpPr>
        <p:cNvPr id="1" name=""/>
        <p:cNvGrpSpPr/>
        <p:nvPr/>
      </p:nvGrpSpPr>
      <p:grpSpPr>
        <a:xfrm>
          <a:off x="0" y="0"/>
          <a:ext cx="0" cy="0"/>
          <a:chOff x="0" y="0"/>
          <a:chExt cx="0" cy="0"/>
        </a:xfrm>
      </p:grpSpPr>
      <p:sp>
        <p:nvSpPr>
          <p:cNvPr id="285"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286" name="Kapittel"/>
          <p:cNvSpPr txBox="1"/>
          <p:nvPr/>
        </p:nvSpPr>
        <p:spPr>
          <a:xfrm>
            <a:off x="5630760" y="256484"/>
            <a:ext cx="707622"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Kapittel</a:t>
            </a:r>
          </a:p>
        </p:txBody>
      </p:sp>
      <p:pic>
        <p:nvPicPr>
          <p:cNvPr id="287"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88"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1084820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1_XL kopi">
    <p:bg>
      <p:bgPr>
        <a:solidFill>
          <a:srgbClr val="EFEFEF"/>
        </a:solidFill>
        <a:effectLst/>
      </p:bgPr>
    </p:bg>
    <p:spTree>
      <p:nvGrpSpPr>
        <p:cNvPr id="1" name=""/>
        <p:cNvGrpSpPr/>
        <p:nvPr/>
      </p:nvGrpSpPr>
      <p:grpSpPr>
        <a:xfrm>
          <a:off x="0" y="0"/>
          <a:ext cx="0" cy="0"/>
          <a:chOff x="0" y="0"/>
          <a:chExt cx="0" cy="0"/>
        </a:xfrm>
      </p:grpSpPr>
      <p:pic>
        <p:nvPicPr>
          <p:cNvPr id="295"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296"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424954298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XL kopi 5">
    <p:bg>
      <p:bgPr>
        <a:solidFill>
          <a:srgbClr val="422C67"/>
        </a:solidFill>
        <a:effectLst/>
      </p:bgPr>
    </p:bg>
    <p:spTree>
      <p:nvGrpSpPr>
        <p:cNvPr id="1" name=""/>
        <p:cNvGrpSpPr/>
        <p:nvPr/>
      </p:nvGrpSpPr>
      <p:grpSpPr>
        <a:xfrm>
          <a:off x="0" y="0"/>
          <a:ext cx="0" cy="0"/>
          <a:chOff x="0" y="0"/>
          <a:chExt cx="0" cy="0"/>
        </a:xfrm>
      </p:grpSpPr>
      <p:pic>
        <p:nvPicPr>
          <p:cNvPr id="303" name="Bilde" descr="Bilde"/>
          <p:cNvPicPr>
            <a:picLocks noChangeAspect="1"/>
          </p:cNvPicPr>
          <p:nvPr/>
        </p:nvPicPr>
        <p:blipFill>
          <a:blip r:embed="rId2">
            <a:extLst/>
          </a:blip>
          <a:stretch>
            <a:fillRect/>
          </a:stretch>
        </p:blipFill>
        <p:spPr>
          <a:xfrm>
            <a:off x="0" y="19594"/>
            <a:ext cx="12192000" cy="6858000"/>
          </a:xfrm>
          <a:prstGeom prst="rect">
            <a:avLst/>
          </a:prstGeom>
          <a:ln w="12700">
            <a:miter lim="400000"/>
          </a:ln>
        </p:spPr>
      </p:pic>
      <p:sp>
        <p:nvSpPr>
          <p:cNvPr id="30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979900076"/>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2_XL kopi">
    <p:bg>
      <p:bgPr>
        <a:solidFill>
          <a:srgbClr val="EFEFEF"/>
        </a:solidFill>
        <a:effectLst/>
      </p:bgPr>
    </p:bg>
    <p:spTree>
      <p:nvGrpSpPr>
        <p:cNvPr id="1" name=""/>
        <p:cNvGrpSpPr/>
        <p:nvPr/>
      </p:nvGrpSpPr>
      <p:grpSpPr>
        <a:xfrm>
          <a:off x="0" y="0"/>
          <a:ext cx="0" cy="0"/>
          <a:chOff x="0" y="0"/>
          <a:chExt cx="0" cy="0"/>
        </a:xfrm>
      </p:grpSpPr>
      <p:sp>
        <p:nvSpPr>
          <p:cNvPr id="311" name="Titteltekst"/>
          <p:cNvSpPr txBox="1">
            <a:spLocks noGrp="1"/>
          </p:cNvSpPr>
          <p:nvPr>
            <p:ph type="title"/>
          </p:nvPr>
        </p:nvSpPr>
        <p:spPr>
          <a:xfrm>
            <a:off x="455716" y="833692"/>
            <a:ext cx="11244284" cy="5190616"/>
          </a:xfrm>
          <a:prstGeom prst="rect">
            <a:avLst/>
          </a:prstGeom>
        </p:spPr>
        <p:txBody>
          <a:bodyPr/>
          <a:lstStyle>
            <a:lvl1pPr>
              <a:defRPr>
                <a:solidFill>
                  <a:srgbClr val="1EAEF7"/>
                </a:solidFill>
              </a:defRPr>
            </a:lvl1pPr>
          </a:lstStyle>
          <a:p>
            <a:r>
              <a:t>Titteltekst</a:t>
            </a:r>
          </a:p>
        </p:txBody>
      </p:sp>
      <p:sp>
        <p:nvSpPr>
          <p:cNvPr id="312" name="Designskisser"/>
          <p:cNvSpPr txBox="1"/>
          <p:nvPr/>
        </p:nvSpPr>
        <p:spPr>
          <a:xfrm>
            <a:off x="5300995" y="256484"/>
            <a:ext cx="1203718"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solidFill>
                  <a:srgbClr val="1EAEF7"/>
                </a:solidFill>
                <a:latin typeface="DIN-Bold"/>
                <a:ea typeface="DIN-Bold"/>
                <a:cs typeface="DIN-Bold"/>
                <a:sym typeface="DIN-Bold"/>
              </a:defRPr>
            </a:lvl1pPr>
          </a:lstStyle>
          <a:p>
            <a:r>
              <a:rPr sz="1646"/>
              <a:t>Designskisser</a:t>
            </a:r>
          </a:p>
        </p:txBody>
      </p:sp>
      <p:pic>
        <p:nvPicPr>
          <p:cNvPr id="313" name="Bilde" descr="Bilde"/>
          <p:cNvPicPr>
            <a:picLocks noChangeAspect="1"/>
          </p:cNvPicPr>
          <p:nvPr/>
        </p:nvPicPr>
        <p:blipFill>
          <a:blip r:embed="rId2">
            <a:extLst/>
          </a:blip>
          <a:stretch>
            <a:fillRect/>
          </a:stretch>
        </p:blipFill>
        <p:spPr>
          <a:xfrm>
            <a:off x="5545223" y="6356863"/>
            <a:ext cx="1111250" cy="155715"/>
          </a:xfrm>
          <a:prstGeom prst="rect">
            <a:avLst/>
          </a:prstGeom>
          <a:ln w="12700">
            <a:miter lim="400000"/>
          </a:ln>
        </p:spPr>
      </p:pic>
      <p:sp>
        <p:nvSpPr>
          <p:cNvPr id="314" name="Lysbildenummer"/>
          <p:cNvSpPr txBox="1">
            <a:spLocks noGrp="1"/>
          </p:cNvSpPr>
          <p:nvPr>
            <p:ph type="sldNum" sz="quarter" idx="2"/>
          </p:nvPr>
        </p:nvSpPr>
        <p:spPr>
          <a:prstGeom prst="rect">
            <a:avLst/>
          </a:prstGeom>
        </p:spPr>
        <p:txBody>
          <a:bodyPr/>
          <a:lstStyle>
            <a:lvl1pPr>
              <a:defRPr>
                <a:solidFill>
                  <a:srgbClr val="FFFFFF"/>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70114301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Master #15 kopi 7">
    <p:bg>
      <p:bgPr>
        <a:solidFill>
          <a:srgbClr val="FCEDC8"/>
        </a:solidFill>
        <a:effectLst/>
      </p:bgPr>
    </p:bg>
    <p:spTree>
      <p:nvGrpSpPr>
        <p:cNvPr id="1" name=""/>
        <p:cNvGrpSpPr/>
        <p:nvPr/>
      </p:nvGrpSpPr>
      <p:grpSpPr>
        <a:xfrm>
          <a:off x="0" y="0"/>
          <a:ext cx="0" cy="0"/>
          <a:chOff x="0" y="0"/>
          <a:chExt cx="0" cy="0"/>
        </a:xfrm>
      </p:grpSpPr>
      <p:sp>
        <p:nvSpPr>
          <p:cNvPr id="321" name="Lysbildenummer"/>
          <p:cNvSpPr txBox="1">
            <a:spLocks noGrp="1"/>
          </p:cNvSpPr>
          <p:nvPr>
            <p:ph type="sldNum" sz="quarter" idx="2"/>
          </p:nvPr>
        </p:nvSpPr>
        <p:spPr>
          <a:xfrm>
            <a:off x="5999045" y="6524897"/>
            <a:ext cx="312586" cy="318164"/>
          </a:xfrm>
          <a:prstGeom prst="rect">
            <a:avLst/>
          </a:prstGeom>
        </p:spPr>
        <p:txBody>
          <a:bodyPr wrap="none"/>
          <a:lstStyle>
            <a:lvl1pPr defTabSz="235138">
              <a:defRPr>
                <a:latin typeface="+mj-lt"/>
                <a:ea typeface="+mj-ea"/>
                <a:cs typeface="+mj-cs"/>
                <a:sym typeface="Brown Regular"/>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259942252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E5A7-64B4-420C-93F1-EE14C467C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00A0C6F4-8FC4-4148-8350-754E72925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14C79A4F-3B1F-4098-BFF2-E32DC6584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F77DC-E92D-4A9C-9F63-C85DF70409DF}"/>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6" name="Footer Placeholder 5">
            <a:extLst>
              <a:ext uri="{FF2B5EF4-FFF2-40B4-BE49-F238E27FC236}">
                <a16:creationId xmlns:a16="http://schemas.microsoft.com/office/drawing/2014/main" id="{19F74539-EA5F-4E35-B173-F5B0A59AA741}"/>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B8080498-75EE-4468-827F-8AEA65D0CF1E}"/>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97910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888-7CA6-478B-89E2-6D456B1C1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2328D0B7-3B0F-4DB1-96D7-654E32932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4ECBCB5-9AF4-4DF4-90E3-FDD36BA7E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CD5B69-3336-44A9-8B0C-CBAC41A53BF4}"/>
              </a:ext>
            </a:extLst>
          </p:cNvPr>
          <p:cNvSpPr>
            <a:spLocks noGrp="1"/>
          </p:cNvSpPr>
          <p:nvPr>
            <p:ph type="dt" sz="half" idx="10"/>
          </p:nvPr>
        </p:nvSpPr>
        <p:spPr/>
        <p:txBody>
          <a:bodyPr/>
          <a:lstStyle/>
          <a:p>
            <a:fld id="{C4E8C9A4-F9D2-4A01-9DF3-703BF8FB7A45}" type="datetimeFigureOut">
              <a:rPr lang="nb-NO" smtClean="0"/>
              <a:t>28.03.2019</a:t>
            </a:fld>
            <a:endParaRPr lang="nb-NO"/>
          </a:p>
        </p:txBody>
      </p:sp>
      <p:sp>
        <p:nvSpPr>
          <p:cNvPr id="6" name="Footer Placeholder 5">
            <a:extLst>
              <a:ext uri="{FF2B5EF4-FFF2-40B4-BE49-F238E27FC236}">
                <a16:creationId xmlns:a16="http://schemas.microsoft.com/office/drawing/2014/main" id="{EC24DCDF-BFE3-45F9-BBDF-CC54F238968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CFE6553B-FD75-4B34-BB7A-FE2536A2A3A4}"/>
              </a:ext>
            </a:extLst>
          </p:cNvPr>
          <p:cNvSpPr>
            <a:spLocks noGrp="1"/>
          </p:cNvSpPr>
          <p:nvPr>
            <p:ph type="sldNum" sz="quarter" idx="12"/>
          </p:nvPr>
        </p:nvSpPr>
        <p:spPr/>
        <p:txBody>
          <a:bodyPr/>
          <a:lstStyle/>
          <a:p>
            <a:fld id="{585D2C5D-7586-4C1B-AF2D-89EBF1DDFF78}" type="slidenum">
              <a:rPr lang="nb-NO" smtClean="0"/>
              <a:t>‹#›</a:t>
            </a:fld>
            <a:endParaRPr lang="nb-NO"/>
          </a:p>
        </p:txBody>
      </p:sp>
    </p:spTree>
    <p:extLst>
      <p:ext uri="{BB962C8B-B14F-4D97-AF65-F5344CB8AC3E}">
        <p14:creationId xmlns:p14="http://schemas.microsoft.com/office/powerpoint/2010/main" val="35808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5.png"/><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image" Target="../media/image13.png"/><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11B01-26D0-4DCD-A5E0-D576772F4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8DC11907-1D70-4FEC-9FD0-00406457E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FD75DF7-62E4-4541-ACB8-CE57C946C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8C9A4-F9D2-4A01-9DF3-703BF8FB7A45}" type="datetimeFigureOut">
              <a:rPr lang="nb-NO" smtClean="0"/>
              <a:t>28.03.2019</a:t>
            </a:fld>
            <a:endParaRPr lang="nb-NO"/>
          </a:p>
        </p:txBody>
      </p:sp>
      <p:sp>
        <p:nvSpPr>
          <p:cNvPr id="5" name="Footer Placeholder 4">
            <a:extLst>
              <a:ext uri="{FF2B5EF4-FFF2-40B4-BE49-F238E27FC236}">
                <a16:creationId xmlns:a16="http://schemas.microsoft.com/office/drawing/2014/main" id="{4C71AEF5-4476-4A5B-AD5B-47CB6BD20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F8E41F69-268C-4704-BCB5-BC639CBFA4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126395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 id="2147483693" r:id="rId14"/>
    <p:sldLayoutId id="2147483694" r:id="rId15"/>
    <p:sldLayoutId id="2147483695" r:id="rId16"/>
    <p:sldLayoutId id="2147483696" r:id="rId17"/>
    <p:sldLayoutId id="214748373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28.03.2019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8"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684475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345356"/>
            <a:ext cx="12192000" cy="512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Plassholder for tittel 1"/>
          <p:cNvSpPr>
            <a:spLocks noGrp="1"/>
          </p:cNvSpPr>
          <p:nvPr>
            <p:ph type="title"/>
          </p:nvPr>
        </p:nvSpPr>
        <p:spPr>
          <a:xfrm>
            <a:off x="768150" y="559892"/>
            <a:ext cx="10655700" cy="1154211"/>
          </a:xfrm>
          <a:prstGeom prst="rect">
            <a:avLst/>
          </a:prstGeom>
        </p:spPr>
        <p:txBody>
          <a:bodyPr vert="horz" lIns="0" tIns="0" rIns="0" bIns="0" rtlCol="0" anchor="ctr" anchorCtr="0">
            <a:normAutofit/>
          </a:bodyPr>
          <a:lstStyle/>
          <a:p>
            <a:r>
              <a:rPr lang="nb-NO" dirty="0"/>
              <a:t>Klikk for å redigere tittelstil</a:t>
            </a:r>
          </a:p>
        </p:txBody>
      </p:sp>
      <p:sp>
        <p:nvSpPr>
          <p:cNvPr id="3" name="Plassholder for tekst 2"/>
          <p:cNvSpPr>
            <a:spLocks noGrp="1"/>
          </p:cNvSpPr>
          <p:nvPr>
            <p:ph type="body" idx="1"/>
          </p:nvPr>
        </p:nvSpPr>
        <p:spPr>
          <a:xfrm>
            <a:off x="768150" y="1953244"/>
            <a:ext cx="10655700" cy="3780473"/>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41" name="Rett linje 15"/>
          <p:cNvCxnSpPr/>
          <p:nvPr/>
        </p:nvCxnSpPr>
        <p:spPr>
          <a:xfrm flipV="1">
            <a:off x="11075111" y="6547566"/>
            <a:ext cx="0" cy="107975"/>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5396" y="1326787"/>
            <a:ext cx="914162" cy="914188"/>
          </a:xfrm>
          <a:prstGeom prst="rect">
            <a:avLst/>
          </a:prstGeom>
        </p:spPr>
        <p:txBody>
          <a:bodyPr vert="horz" wrap="none" lIns="0" tIns="0" rIns="0" bIns="0" rtlCol="0" anchor="ctr">
            <a:normAutofit/>
          </a:bodyPr>
          <a:lstStyle/>
          <a:p>
            <a:pPr algn="l"/>
            <a:endParaRPr lang="en-US" sz="1799" dirty="0">
              <a:solidFill>
                <a:schemeClr val="accent3"/>
              </a:solidFill>
            </a:endParaRPr>
          </a:p>
        </p:txBody>
      </p:sp>
      <p:cxnSp>
        <p:nvCxnSpPr>
          <p:cNvPr id="25" name="Rett linje 15"/>
          <p:cNvCxnSpPr/>
          <p:nvPr/>
        </p:nvCxnSpPr>
        <p:spPr>
          <a:xfrm flipV="1">
            <a:off x="11406328" y="6547566"/>
            <a:ext cx="0" cy="108014"/>
          </a:xfrm>
          <a:prstGeom prst="line">
            <a:avLst/>
          </a:prstGeom>
          <a:ln w="12700">
            <a:solidFill>
              <a:srgbClr val="A6AAA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8151" y="6525017"/>
            <a:ext cx="923684" cy="142211"/>
          </a:xfrm>
          <a:prstGeom prst="rect">
            <a:avLst/>
          </a:prstGeom>
        </p:spPr>
      </p:pic>
      <p:sp>
        <p:nvSpPr>
          <p:cNvPr id="15" name="Plassholder for dato 3"/>
          <p:cNvSpPr>
            <a:spLocks noGrp="1"/>
          </p:cNvSpPr>
          <p:nvPr>
            <p:ph type="dt" sz="half" idx="2"/>
          </p:nvPr>
        </p:nvSpPr>
        <p:spPr>
          <a:xfrm>
            <a:off x="10400467" y="6340337"/>
            <a:ext cx="1023383" cy="521015"/>
          </a:xfrm>
          <a:prstGeom prst="rect">
            <a:avLst/>
          </a:prstGeom>
        </p:spPr>
        <p:txBody>
          <a:bodyPr vert="horz" lIns="0" tIns="0" rIns="0" bIns="0" rtlCol="0" anchor="ctr">
            <a:normAutofit/>
          </a:bodyPr>
          <a:lstStyle>
            <a:lvl1pPr algn="l">
              <a:defRPr sz="1000" spc="0">
                <a:solidFill>
                  <a:srgbClr val="6A6A6A"/>
                </a:solidFill>
              </a:defRPr>
            </a:lvl1pPr>
          </a:lstStyle>
          <a:p>
            <a:fld id="{C4E8C9A4-F9D2-4A01-9DF3-703BF8FB7A45}" type="datetimeFigureOut">
              <a:rPr lang="nb-NO" smtClean="0"/>
              <a:t>28.03.2019</a:t>
            </a:fld>
            <a:endParaRPr lang="nb-NO"/>
          </a:p>
        </p:txBody>
      </p:sp>
      <p:sp>
        <p:nvSpPr>
          <p:cNvPr id="9" name="Footer Placeholder 8"/>
          <p:cNvSpPr>
            <a:spLocks noGrp="1"/>
          </p:cNvSpPr>
          <p:nvPr>
            <p:ph type="ftr" sz="quarter" idx="3"/>
          </p:nvPr>
        </p:nvSpPr>
        <p:spPr>
          <a:xfrm>
            <a:off x="4039136" y="6345356"/>
            <a:ext cx="4113729" cy="512644"/>
          </a:xfrm>
          <a:prstGeom prst="rect">
            <a:avLst/>
          </a:prstGeom>
        </p:spPr>
        <p:txBody>
          <a:bodyPr vert="horz" lIns="91440" tIns="45720" rIns="91440" bIns="45720" rtlCol="0" anchor="ctr"/>
          <a:lstStyle>
            <a:lvl1pPr algn="ctr">
              <a:defRPr sz="1000">
                <a:solidFill>
                  <a:schemeClr val="accent3"/>
                </a:solidFill>
              </a:defRPr>
            </a:lvl1pPr>
          </a:lstStyle>
          <a:p>
            <a:endParaRPr lang="nb-NO"/>
          </a:p>
        </p:txBody>
      </p:sp>
      <p:sp>
        <p:nvSpPr>
          <p:cNvPr id="21" name="Plassholder for lysbildenummer 5"/>
          <p:cNvSpPr>
            <a:spLocks noGrp="1"/>
          </p:cNvSpPr>
          <p:nvPr>
            <p:ph type="sldNum" sz="quarter" idx="4"/>
          </p:nvPr>
        </p:nvSpPr>
        <p:spPr>
          <a:xfrm>
            <a:off x="11068772" y="6345357"/>
            <a:ext cx="355079" cy="512643"/>
          </a:xfrm>
          <a:prstGeom prst="rect">
            <a:avLst/>
          </a:prstGeom>
        </p:spPr>
        <p:txBody>
          <a:bodyPr vert="horz" lIns="0" tIns="0" rIns="0" bIns="0" rtlCol="0" anchor="ctr">
            <a:normAutofit/>
          </a:bodyPr>
          <a:lstStyle>
            <a:lvl1pPr algn="ctr">
              <a:defRPr sz="1400" b="1" spc="0">
                <a:solidFill>
                  <a:srgbClr val="6A6A6A"/>
                </a:solidFill>
              </a:defRPr>
            </a:lvl1pPr>
          </a:lstStyle>
          <a:p>
            <a:fld id="{585D2C5D-7586-4C1B-AF2D-89EBF1DDFF78}" type="slidenum">
              <a:rPr lang="nb-NO" smtClean="0"/>
              <a:t>‹#›</a:t>
            </a:fld>
            <a:endParaRPr lang="nb-NO"/>
          </a:p>
        </p:txBody>
      </p:sp>
      <p:pic>
        <p:nvPicPr>
          <p:cNvPr id="22" name="Picture 21"/>
          <p:cNvPicPr>
            <a:picLocks noChangeAspect="1"/>
          </p:cNvPicPr>
          <p:nvPr/>
        </p:nvPicPr>
        <p:blipFill>
          <a:blip r:embed="rId17" cstate="print">
            <a:alphaModFix/>
            <a:extLst>
              <a:ext uri="{28A0092B-C50C-407E-A947-70E740481C1C}">
                <a14:useLocalDpi xmlns:a14="http://schemas.microsoft.com/office/drawing/2010/main" val="0"/>
              </a:ext>
            </a:extLst>
          </a:blip>
          <a:stretch>
            <a:fillRect/>
          </a:stretch>
        </p:blipFill>
        <p:spPr>
          <a:xfrm>
            <a:off x="0" y="6015141"/>
            <a:ext cx="12192000" cy="400533"/>
          </a:xfrm>
          <a:prstGeom prst="rect">
            <a:avLst/>
          </a:prstGeom>
        </p:spPr>
      </p:pic>
    </p:spTree>
    <p:extLst>
      <p:ext uri="{BB962C8B-B14F-4D97-AF65-F5344CB8AC3E}">
        <p14:creationId xmlns:p14="http://schemas.microsoft.com/office/powerpoint/2010/main" val="30100159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47" rtl="0" eaLnBrk="1" latinLnBrk="0" hangingPunct="1">
        <a:lnSpc>
          <a:spcPct val="90000"/>
        </a:lnSpc>
        <a:spcBef>
          <a:spcPct val="0"/>
        </a:spcBef>
        <a:buNone/>
        <a:defRPr sz="4001" kern="1200" spc="-150">
          <a:solidFill>
            <a:schemeClr val="tx1"/>
          </a:solidFill>
          <a:latin typeface="+mj-lt"/>
          <a:ea typeface="+mj-ea"/>
          <a:cs typeface="+mj-cs"/>
        </a:defRPr>
      </a:lvl1pPr>
    </p:titleStyle>
    <p:bodyStyle>
      <a:lvl1pPr marL="180018" indent="-180018" algn="l" defTabSz="914447" rtl="0" eaLnBrk="1" latinLnBrk="0" hangingPunct="1">
        <a:lnSpc>
          <a:spcPct val="100000"/>
        </a:lnSpc>
        <a:spcBef>
          <a:spcPts val="1000"/>
        </a:spcBef>
        <a:spcAft>
          <a:spcPts val="1000"/>
        </a:spcAft>
        <a:buFont typeface="Arial" panose="020B0604020202020204" pitchFamily="34" charset="0"/>
        <a:buChar char="•"/>
        <a:defRPr sz="1700" b="0" kern="1200">
          <a:solidFill>
            <a:srgbClr val="6A6A6A"/>
          </a:solidFill>
          <a:latin typeface="+mn-lt"/>
          <a:ea typeface="+mn-ea"/>
          <a:cs typeface="+mn-cs"/>
        </a:defRPr>
      </a:lvl1pPr>
      <a:lvl2pPr marL="450045"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072"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099"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126" indent="-180018" algn="l" defTabSz="914447"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4726"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7" rtl="0" eaLnBrk="1" latinLnBrk="0" hangingPunct="1">
        <a:defRPr sz="1800" kern="1200">
          <a:solidFill>
            <a:schemeClr val="tx1"/>
          </a:solidFill>
          <a:latin typeface="+mn-lt"/>
          <a:ea typeface="+mn-ea"/>
          <a:cs typeface="+mn-cs"/>
        </a:defRPr>
      </a:lvl1pPr>
      <a:lvl2pPr marL="457223" algn="l" defTabSz="914447" rtl="0" eaLnBrk="1" latinLnBrk="0" hangingPunct="1">
        <a:defRPr sz="1800" kern="1200">
          <a:solidFill>
            <a:schemeClr val="tx1"/>
          </a:solidFill>
          <a:latin typeface="+mn-lt"/>
          <a:ea typeface="+mn-ea"/>
          <a:cs typeface="+mn-cs"/>
        </a:defRPr>
      </a:lvl2pPr>
      <a:lvl3pPr marL="914447" algn="l" defTabSz="914447" rtl="0" eaLnBrk="1" latinLnBrk="0" hangingPunct="1">
        <a:defRPr sz="1800" kern="1200">
          <a:solidFill>
            <a:schemeClr val="tx1"/>
          </a:solidFill>
          <a:latin typeface="+mn-lt"/>
          <a:ea typeface="+mn-ea"/>
          <a:cs typeface="+mn-cs"/>
        </a:defRPr>
      </a:lvl3pPr>
      <a:lvl4pPr marL="1371669" algn="l" defTabSz="914447" rtl="0" eaLnBrk="1" latinLnBrk="0" hangingPunct="1">
        <a:defRPr sz="1800" kern="1200">
          <a:solidFill>
            <a:schemeClr val="tx1"/>
          </a:solidFill>
          <a:latin typeface="+mn-lt"/>
          <a:ea typeface="+mn-ea"/>
          <a:cs typeface="+mn-cs"/>
        </a:defRPr>
      </a:lvl4pPr>
      <a:lvl5pPr marL="1828891" algn="l" defTabSz="914447" rtl="0" eaLnBrk="1" latinLnBrk="0" hangingPunct="1">
        <a:defRPr sz="1800" kern="1200">
          <a:solidFill>
            <a:schemeClr val="tx1"/>
          </a:solidFill>
          <a:latin typeface="+mn-lt"/>
          <a:ea typeface="+mn-ea"/>
          <a:cs typeface="+mn-cs"/>
        </a:defRPr>
      </a:lvl5pPr>
      <a:lvl6pPr marL="2286114" algn="l" defTabSz="914447" rtl="0" eaLnBrk="1" latinLnBrk="0" hangingPunct="1">
        <a:defRPr sz="1800" kern="1200">
          <a:solidFill>
            <a:schemeClr val="tx1"/>
          </a:solidFill>
          <a:latin typeface="+mn-lt"/>
          <a:ea typeface="+mn-ea"/>
          <a:cs typeface="+mn-cs"/>
        </a:defRPr>
      </a:lvl6pPr>
      <a:lvl7pPr marL="2743337" algn="l" defTabSz="914447" rtl="0" eaLnBrk="1" latinLnBrk="0" hangingPunct="1">
        <a:defRPr sz="1800" kern="1200">
          <a:solidFill>
            <a:schemeClr val="tx1"/>
          </a:solidFill>
          <a:latin typeface="+mn-lt"/>
          <a:ea typeface="+mn-ea"/>
          <a:cs typeface="+mn-cs"/>
        </a:defRPr>
      </a:lvl7pPr>
      <a:lvl8pPr marL="3200560" algn="l" defTabSz="914447" rtl="0" eaLnBrk="1" latinLnBrk="0" hangingPunct="1">
        <a:defRPr sz="1800" kern="1200">
          <a:solidFill>
            <a:schemeClr val="tx1"/>
          </a:solidFill>
          <a:latin typeface="+mn-lt"/>
          <a:ea typeface="+mn-ea"/>
          <a:cs typeface="+mn-cs"/>
        </a:defRPr>
      </a:lvl8pPr>
      <a:lvl9pPr marL="3657782" algn="l" defTabSz="9144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84">
          <p15:clr>
            <a:srgbClr val="F26B43"/>
          </p15:clr>
        </p15:guide>
        <p15:guide id="2" pos="7198">
          <p15:clr>
            <a:srgbClr val="F26B43"/>
          </p15:clr>
        </p15:guide>
        <p15:guide id="3" pos="4680">
          <p15:clr>
            <a:srgbClr val="F26B43"/>
          </p15:clr>
        </p15:guide>
        <p15:guide id="4" pos="5928">
          <p15:clr>
            <a:srgbClr val="F26B43"/>
          </p15:clr>
        </p15:guide>
        <p15:guide id="5" pos="3841">
          <p15:clr>
            <a:srgbClr val="F26B43"/>
          </p15:clr>
        </p15:guide>
        <p15:guide id="6" pos="3954">
          <p15:clr>
            <a:srgbClr val="F26B43"/>
          </p15:clr>
        </p15:guide>
        <p15:guide id="7" pos="3728">
          <p15:clr>
            <a:srgbClr val="F26B43"/>
          </p15:clr>
        </p15:guide>
        <p15:guide id="8" orient="horz" pos="2070">
          <p15:clr>
            <a:srgbClr val="F26B43"/>
          </p15:clr>
        </p15:guide>
        <p15:guide id="9" orient="horz" pos="1231">
          <p15:clr>
            <a:srgbClr val="F26B43"/>
          </p15:clr>
        </p15:guide>
        <p15:guide id="10" orient="horz" pos="346">
          <p15:clr>
            <a:srgbClr val="F26B43"/>
          </p15:clr>
        </p15:guide>
        <p15:guide id="11" orient="horz" pos="3998">
          <p15:clr>
            <a:srgbClr val="F26B43"/>
          </p15:clr>
        </p15:guide>
        <p15:guide id="12" orient="horz" pos="1934">
          <p15:clr>
            <a:srgbClr val="F26B43"/>
          </p15:clr>
        </p15:guide>
        <p15:guide id="13" orient="horz" pos="2160">
          <p15:clr>
            <a:srgbClr val="F26B43"/>
          </p15:clr>
        </p15:guide>
        <p15:guide id="14" orient="horz" pos="4156">
          <p15:clr>
            <a:srgbClr val="F26B43"/>
          </p15:clr>
        </p15:guide>
        <p15:guide id="15" orient="horz" pos="2260">
          <p15:clr>
            <a:srgbClr val="F26B43"/>
          </p15:clr>
        </p15:guide>
        <p15:guide id="16" orient="horz" pos="8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EAEF7"/>
        </a:solidFill>
        <a:effectLst/>
      </p:bgPr>
    </p:bg>
    <p:spTree>
      <p:nvGrpSpPr>
        <p:cNvPr id="1" name=""/>
        <p:cNvGrpSpPr/>
        <p:nvPr/>
      </p:nvGrpSpPr>
      <p:grpSpPr>
        <a:xfrm>
          <a:off x="0" y="0"/>
          <a:ext cx="0" cy="0"/>
          <a:chOff x="0" y="0"/>
          <a:chExt cx="0" cy="0"/>
        </a:xfrm>
      </p:grpSpPr>
      <p:sp>
        <p:nvSpPr>
          <p:cNvPr id="2" name="Titteltekst"/>
          <p:cNvSpPr txBox="1">
            <a:spLocks noGrp="1"/>
          </p:cNvSpPr>
          <p:nvPr>
            <p:ph type="title"/>
          </p:nvPr>
        </p:nvSpPr>
        <p:spPr>
          <a:xfrm>
            <a:off x="473858" y="833692"/>
            <a:ext cx="11244284" cy="5190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Titteltekst</a:t>
            </a:r>
          </a:p>
        </p:txBody>
      </p:sp>
      <p:sp>
        <p:nvSpPr>
          <p:cNvPr id="3" name="18.04.2018"/>
          <p:cNvSpPr txBox="1"/>
          <p:nvPr/>
        </p:nvSpPr>
        <p:spPr>
          <a:xfrm>
            <a:off x="5479462" y="256484"/>
            <a:ext cx="1017770" cy="306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126" tIns="26126" rIns="26126" bIns="26126" anchor="ctr">
            <a:spAutoFit/>
          </a:bodyPr>
          <a:lstStyle>
            <a:lvl1pPr defTabSz="457200">
              <a:spcBef>
                <a:spcPts val="3200"/>
              </a:spcBef>
              <a:defRPr sz="3200">
                <a:latin typeface="DIN-Bold"/>
                <a:ea typeface="DIN-Bold"/>
                <a:cs typeface="DIN-Bold"/>
                <a:sym typeface="DIN-Bold"/>
              </a:defRPr>
            </a:lvl1pPr>
          </a:lstStyle>
          <a:p>
            <a:r>
              <a:rPr sz="1646"/>
              <a:t>18.04.2018</a:t>
            </a:r>
          </a:p>
        </p:txBody>
      </p:sp>
      <p:pic>
        <p:nvPicPr>
          <p:cNvPr id="4" name="Bilde" descr="Bilde"/>
          <p:cNvPicPr>
            <a:picLocks noChangeAspect="1"/>
          </p:cNvPicPr>
          <p:nvPr/>
        </p:nvPicPr>
        <p:blipFill>
          <a:blip r:embed="rId34">
            <a:extLst/>
          </a:blip>
          <a:stretch>
            <a:fillRect/>
          </a:stretch>
        </p:blipFill>
        <p:spPr>
          <a:xfrm>
            <a:off x="5546475" y="6357058"/>
            <a:ext cx="1108746" cy="155364"/>
          </a:xfrm>
          <a:prstGeom prst="rect">
            <a:avLst/>
          </a:prstGeom>
          <a:ln w="12700">
            <a:miter lim="400000"/>
          </a:ln>
        </p:spPr>
      </p:pic>
      <p:sp>
        <p:nvSpPr>
          <p:cNvPr id="5" name="Brødtekst nivå én…"/>
          <p:cNvSpPr txBox="1">
            <a:spLocks noGrp="1"/>
          </p:cNvSpPr>
          <p:nvPr>
            <p:ph type="body" idx="1"/>
          </p:nvPr>
        </p:nvSpPr>
        <p:spPr>
          <a:xfrm>
            <a:off x="1132114" y="3533503"/>
            <a:ext cx="9920514" cy="796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Brødtekst nivå én</a:t>
            </a:r>
          </a:p>
          <a:p>
            <a:pPr lvl="1"/>
            <a:r>
              <a:t>Brødtekst nivå to</a:t>
            </a:r>
          </a:p>
          <a:p>
            <a:pPr lvl="2"/>
            <a:r>
              <a:t>Brødtekst nivå tre</a:t>
            </a:r>
          </a:p>
          <a:p>
            <a:pPr lvl="3"/>
            <a:r>
              <a:t>Brødtekst nivå fire</a:t>
            </a:r>
          </a:p>
          <a:p>
            <a:pPr lvl="4"/>
            <a:r>
              <a:t>Brødtekst nivå fem</a:t>
            </a:r>
          </a:p>
        </p:txBody>
      </p:sp>
      <p:sp>
        <p:nvSpPr>
          <p:cNvPr id="6" name="Lysbildenummer"/>
          <p:cNvSpPr txBox="1">
            <a:spLocks noGrp="1"/>
          </p:cNvSpPr>
          <p:nvPr>
            <p:ph type="sldNum" sz="quarter" idx="2"/>
          </p:nvPr>
        </p:nvSpPr>
        <p:spPr>
          <a:xfrm>
            <a:off x="5965371" y="6524897"/>
            <a:ext cx="254000" cy="698012"/>
          </a:xfrm>
          <a:prstGeom prst="rect">
            <a:avLst/>
          </a:prstGeom>
          <a:ln w="12700">
            <a:miter lim="400000"/>
          </a:ln>
        </p:spPr>
        <p:txBody>
          <a:bodyPr lIns="63500" tIns="63500" rIns="63500" bIns="63500">
            <a:spAutoFit/>
          </a:bodyPr>
          <a:lstStyle>
            <a:lvl1pPr>
              <a:defRPr sz="1234">
                <a:solidFill>
                  <a:srgbClr val="000000"/>
                </a:solidFill>
                <a:latin typeface="Gill Sans"/>
                <a:ea typeface="Gill Sans"/>
                <a:cs typeface="Gill Sans"/>
                <a:sym typeface="Gill Sans"/>
              </a:defRPr>
            </a:lvl1pPr>
          </a:lstStyle>
          <a:p>
            <a:fld id="{585D2C5D-7586-4C1B-AF2D-89EBF1DDFF78}" type="slidenum">
              <a:rPr lang="nb-NO" smtClean="0"/>
              <a:t>‹#›</a:t>
            </a:fld>
            <a:endParaRPr lang="nb-NO"/>
          </a:p>
        </p:txBody>
      </p:sp>
    </p:spTree>
    <p:extLst>
      <p:ext uri="{BB962C8B-B14F-4D97-AF65-F5344CB8AC3E}">
        <p14:creationId xmlns:p14="http://schemas.microsoft.com/office/powerpoint/2010/main" val="3143518047"/>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Lst>
  <p:transition spd="med"/>
  <p:txStyles>
    <p:titleStyle>
      <a:lvl1pPr marL="0" marR="0" indent="32658"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1pPr>
      <a:lvl2pPr marL="0" marR="0" indent="150227"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2pPr>
      <a:lvl3pPr marL="0" marR="0" indent="267796"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3pPr>
      <a:lvl4pPr marL="0" marR="0" indent="385365"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4pPr>
      <a:lvl5pPr marL="0" marR="0" indent="502934"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5pPr>
      <a:lvl6pPr marL="0" marR="0" indent="620503"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6pPr>
      <a:lvl7pPr marL="0" marR="0" indent="738072"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7pPr>
      <a:lvl8pPr marL="0" marR="0" indent="855641"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8pPr>
      <a:lvl9pPr marL="0" marR="0" indent="973210" algn="ctr" defTabSz="411491" rtl="0" latinLnBrk="0">
        <a:lnSpc>
          <a:spcPct val="100000"/>
        </a:lnSpc>
        <a:spcBef>
          <a:spcPts val="0"/>
        </a:spcBef>
        <a:spcAft>
          <a:spcPts val="0"/>
        </a:spcAft>
        <a:buClrTx/>
        <a:buSzTx/>
        <a:buFontTx/>
        <a:buNone/>
        <a:tabLst/>
        <a:defRPr sz="8229" b="0" i="0" u="none" strike="noStrike" cap="none" spc="0" baseline="0">
          <a:ln>
            <a:noFill/>
          </a:ln>
          <a:solidFill>
            <a:srgbClr val="FFFFFF"/>
          </a:solidFill>
          <a:uFillTx/>
          <a:latin typeface="+mn-lt"/>
          <a:ea typeface="+mn-ea"/>
          <a:cs typeface="+mn-cs"/>
          <a:sym typeface="DIN OT"/>
        </a:defRPr>
      </a:lvl9pPr>
    </p:titleStyle>
    <p:bodyStyle>
      <a:lvl1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1pPr>
      <a:lvl2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2pPr>
      <a:lvl3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3pPr>
      <a:lvl4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4pPr>
      <a:lvl5pPr marL="0" marR="0" indent="3265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5pPr>
      <a:lvl6pPr marL="0" marR="0" indent="21554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6pPr>
      <a:lvl7pPr marL="0" marR="0" indent="39842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7pPr>
      <a:lvl8pPr marL="0" marR="0" indent="581313"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8pPr>
      <a:lvl9pPr marL="0" marR="0" indent="764198" algn="ctr" defTabSz="411491" latinLnBrk="0">
        <a:lnSpc>
          <a:spcPct val="100000"/>
        </a:lnSpc>
        <a:spcBef>
          <a:spcPts val="0"/>
        </a:spcBef>
        <a:spcAft>
          <a:spcPts val="0"/>
        </a:spcAft>
        <a:buClrTx/>
        <a:buSzTx/>
        <a:buFontTx/>
        <a:buNone/>
        <a:tabLst/>
        <a:defRPr sz="2469" b="0" i="0" u="none" strike="noStrike" cap="none" spc="0" baseline="0">
          <a:ln>
            <a:noFill/>
          </a:ln>
          <a:solidFill>
            <a:srgbClr val="FFFFFF"/>
          </a:solidFill>
          <a:uFillTx/>
          <a:latin typeface="Gill Sans"/>
          <a:ea typeface="Gill Sans"/>
          <a:cs typeface="Gill Sans"/>
          <a:sym typeface="Gill Sans"/>
        </a:defRPr>
      </a:lvl9pPr>
    </p:bodyStyle>
    <p:otherStyle>
      <a:lvl1pPr marL="0" marR="0" indent="32658"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1pPr>
      <a:lvl2pPr marL="0" marR="0" indent="150227"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2pPr>
      <a:lvl3pPr marL="0" marR="0" indent="267796"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3pPr>
      <a:lvl4pPr marL="0" marR="0" indent="385365"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4pPr>
      <a:lvl5pPr marL="0" marR="0" indent="502934"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5pPr>
      <a:lvl6pPr marL="0" marR="0" indent="620503"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6pPr>
      <a:lvl7pPr marL="0" marR="0" indent="738072"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7pPr>
      <a:lvl8pPr marL="0" marR="0" indent="855641"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8pPr>
      <a:lvl9pPr marL="0" marR="0" indent="973210" algn="ctr" defTabSz="411491" latinLnBrk="0">
        <a:lnSpc>
          <a:spcPct val="100000"/>
        </a:lnSpc>
        <a:spcBef>
          <a:spcPts val="0"/>
        </a:spcBef>
        <a:spcAft>
          <a:spcPts val="0"/>
        </a:spcAft>
        <a:buClrTx/>
        <a:buSzTx/>
        <a:buFontTx/>
        <a:buNone/>
        <a:tabLst/>
        <a:defRPr sz="1234"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tiff"/><Relationship Id="rId11" Type="http://schemas.openxmlformats.org/officeDocument/2006/relationships/image" Target="../media/image30.jpeg"/><Relationship Id="rId5" Type="http://schemas.openxmlformats.org/officeDocument/2006/relationships/image" Target="../media/image24.tiff"/><Relationship Id="rId10" Type="http://schemas.openxmlformats.org/officeDocument/2006/relationships/image" Target="../media/image29.jpeg"/><Relationship Id="rId4" Type="http://schemas.openxmlformats.org/officeDocument/2006/relationships/image" Target="../media/image23.tiff"/><Relationship Id="rId9"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0.xml"/><Relationship Id="rId1" Type="http://schemas.openxmlformats.org/officeDocument/2006/relationships/themeOverride" Target="../theme/themeOverride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hyperlink" Target="https://altinn.studio/" TargetMode="Externa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Altinn/altinn-studio" TargetMode="External"/><Relationship Id="rId2" Type="http://schemas.openxmlformats.org/officeDocument/2006/relationships/hyperlink" Target="https://docs.altinn.studio/" TargetMode="External"/><Relationship Id="rId1" Type="http://schemas.openxmlformats.org/officeDocument/2006/relationships/slideLayout" Target="../slideLayouts/slideLayout21.xml"/><Relationship Id="rId4" Type="http://schemas.openxmlformats.org/officeDocument/2006/relationships/hyperlink" Target="https://altinn.studio/"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0.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D4A721-EC90-4280-86FC-337AAFA8F289}"/>
              </a:ext>
            </a:extLst>
          </p:cNvPr>
          <p:cNvSpPr>
            <a:spLocks noGrp="1"/>
          </p:cNvSpPr>
          <p:nvPr>
            <p:ph type="body" idx="1"/>
          </p:nvPr>
        </p:nvSpPr>
        <p:spPr/>
        <p:txBody>
          <a:bodyPr/>
          <a:lstStyle/>
          <a:p>
            <a:r>
              <a:rPr lang="nb-NO" dirty="0"/>
              <a:t>Neste generasjon tjenesteplattform</a:t>
            </a:r>
          </a:p>
        </p:txBody>
      </p:sp>
      <p:sp>
        <p:nvSpPr>
          <p:cNvPr id="2" name="Title 1">
            <a:extLst>
              <a:ext uri="{FF2B5EF4-FFF2-40B4-BE49-F238E27FC236}">
                <a16:creationId xmlns:a16="http://schemas.microsoft.com/office/drawing/2014/main" id="{AEEE752E-E160-492D-929C-8E2D0215F61D}"/>
              </a:ext>
            </a:extLst>
          </p:cNvPr>
          <p:cNvSpPr>
            <a:spLocks noGrp="1"/>
          </p:cNvSpPr>
          <p:nvPr>
            <p:ph type="title"/>
          </p:nvPr>
        </p:nvSpPr>
        <p:spPr/>
        <p:txBody>
          <a:bodyPr/>
          <a:lstStyle/>
          <a:p>
            <a:r>
              <a:rPr lang="nb-NO" dirty="0"/>
              <a:t>Altinn Studio</a:t>
            </a:r>
          </a:p>
        </p:txBody>
      </p:sp>
    </p:spTree>
    <p:extLst>
      <p:ext uri="{BB962C8B-B14F-4D97-AF65-F5344CB8AC3E}">
        <p14:creationId xmlns:p14="http://schemas.microsoft.com/office/powerpoint/2010/main" val="328396566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1BBD0A-5997-4117-941D-7D797BA07E7C}"/>
              </a:ext>
            </a:extLst>
          </p:cNvPr>
          <p:cNvSpPr>
            <a:spLocks noGrp="1"/>
          </p:cNvSpPr>
          <p:nvPr>
            <p:ph type="title"/>
          </p:nvPr>
        </p:nvSpPr>
        <p:spPr/>
        <p:txBody>
          <a:bodyPr/>
          <a:lstStyle/>
          <a:p>
            <a:r>
              <a:rPr lang="nb-NO" dirty="0"/>
              <a:t>Tidslinje</a:t>
            </a:r>
          </a:p>
        </p:txBody>
      </p:sp>
      <p:sp>
        <p:nvSpPr>
          <p:cNvPr id="5" name="Content Placeholder 4">
            <a:extLst>
              <a:ext uri="{FF2B5EF4-FFF2-40B4-BE49-F238E27FC236}">
                <a16:creationId xmlns:a16="http://schemas.microsoft.com/office/drawing/2014/main" id="{12223374-10AC-485D-920F-958060730DE3}"/>
              </a:ext>
            </a:extLst>
          </p:cNvPr>
          <p:cNvSpPr>
            <a:spLocks noGrp="1"/>
          </p:cNvSpPr>
          <p:nvPr>
            <p:ph idx="1"/>
          </p:nvPr>
        </p:nvSpPr>
        <p:spPr/>
        <p:txBody>
          <a:bodyPr>
            <a:normAutofit lnSpcReduction="10000"/>
          </a:bodyPr>
          <a:lstStyle/>
          <a:p>
            <a:r>
              <a:rPr lang="nb-NO" dirty="0"/>
              <a:t>Oppstart 2015 – Analyse av produkter i markedet</a:t>
            </a:r>
          </a:p>
          <a:p>
            <a:pPr lvl="1"/>
            <a:r>
              <a:rPr lang="nb-NO" dirty="0"/>
              <a:t>Basert på historikk og leverandøranalyser,  gjorde et valg på at man skal gjennomføre en POC på å lage plattform fra grunnen av med bruk av åpen kildekode.</a:t>
            </a:r>
          </a:p>
          <a:p>
            <a:r>
              <a:rPr lang="nb-NO" dirty="0"/>
              <a:t>Våren 2016  Teknisk POC</a:t>
            </a:r>
          </a:p>
          <a:p>
            <a:pPr lvl="1"/>
            <a:r>
              <a:rPr lang="nb-NO" dirty="0"/>
              <a:t>Liten gruppe som testet ut sentrale teknologivalg</a:t>
            </a:r>
          </a:p>
          <a:p>
            <a:r>
              <a:rPr lang="nb-NO" dirty="0"/>
              <a:t>Våren 2018 oppstart MTP</a:t>
            </a:r>
          </a:p>
          <a:p>
            <a:pPr lvl="1"/>
            <a:r>
              <a:rPr lang="nb-NO" dirty="0"/>
              <a:t>POC av ny teknologi basert på tidligere POC</a:t>
            </a:r>
          </a:p>
          <a:p>
            <a:r>
              <a:rPr lang="nb-NO" dirty="0"/>
              <a:t>September 2018 – oppstart MVP</a:t>
            </a:r>
          </a:p>
          <a:p>
            <a:pPr lvl="1"/>
            <a:r>
              <a:rPr lang="nb-NO" dirty="0"/>
              <a:t>MVP 01 – Januar</a:t>
            </a:r>
          </a:p>
          <a:p>
            <a:pPr lvl="1"/>
            <a:r>
              <a:rPr lang="nb-NO" dirty="0"/>
              <a:t>MVP 02 Sommer 2019</a:t>
            </a:r>
          </a:p>
          <a:p>
            <a:pPr lvl="1"/>
            <a:r>
              <a:rPr lang="nb-NO" dirty="0"/>
              <a:t>MVP 03 Høst 2019</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42358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718-87EC-4814-9A09-A3FEDB4C12DA}"/>
              </a:ext>
            </a:extLst>
          </p:cNvPr>
          <p:cNvSpPr>
            <a:spLocks noGrp="1"/>
          </p:cNvSpPr>
          <p:nvPr>
            <p:ph type="title"/>
          </p:nvPr>
        </p:nvSpPr>
        <p:spPr/>
        <p:txBody>
          <a:bodyPr/>
          <a:lstStyle/>
          <a:p>
            <a:r>
              <a:rPr lang="nb-NO" dirty="0"/>
              <a:t>Prosjektteam</a:t>
            </a:r>
          </a:p>
        </p:txBody>
      </p:sp>
      <p:sp>
        <p:nvSpPr>
          <p:cNvPr id="3" name="Content Placeholder 2">
            <a:extLst>
              <a:ext uri="{FF2B5EF4-FFF2-40B4-BE49-F238E27FC236}">
                <a16:creationId xmlns:a16="http://schemas.microsoft.com/office/drawing/2014/main" id="{D1D2B332-64CE-4CF6-B060-7BBB6F4F726A}"/>
              </a:ext>
            </a:extLst>
          </p:cNvPr>
          <p:cNvSpPr>
            <a:spLocks noGrp="1"/>
          </p:cNvSpPr>
          <p:nvPr>
            <p:ph idx="1"/>
          </p:nvPr>
        </p:nvSpPr>
        <p:spPr/>
        <p:txBody>
          <a:bodyPr/>
          <a:lstStyle/>
          <a:p>
            <a:r>
              <a:rPr lang="nb-NO" dirty="0"/>
              <a:t>Består av to team med blanding av UX-designere, funksjonell arkitekter, utviklere, tekniske arkitekter, test</a:t>
            </a:r>
          </a:p>
          <a:p>
            <a:r>
              <a:rPr lang="nb-NO" dirty="0"/>
              <a:t>Tre produkteiere </a:t>
            </a:r>
          </a:p>
          <a:p>
            <a:r>
              <a:rPr lang="nb-NO" dirty="0"/>
              <a:t>Involvering fra serviceledere</a:t>
            </a:r>
          </a:p>
          <a:p>
            <a:r>
              <a:rPr lang="nb-NO" dirty="0"/>
              <a:t>Totalt ca. 30 personer</a:t>
            </a:r>
          </a:p>
          <a:p>
            <a:r>
              <a:rPr lang="nb-NO" dirty="0"/>
              <a:t>Jobber smidig med en åpen </a:t>
            </a:r>
            <a:r>
              <a:rPr lang="nb-NO" dirty="0" err="1"/>
              <a:t>backlog</a:t>
            </a:r>
            <a:r>
              <a:rPr lang="nb-NO" dirty="0"/>
              <a:t> på </a:t>
            </a:r>
            <a:r>
              <a:rPr lang="nb-NO" dirty="0" err="1"/>
              <a:t>Github</a:t>
            </a:r>
            <a:endParaRPr lang="nb-NO" dirty="0"/>
          </a:p>
          <a:p>
            <a:r>
              <a:rPr lang="nb-NO" dirty="0"/>
              <a:t>MVP tilgjengelig for alle som har lyst å prøve</a:t>
            </a:r>
          </a:p>
        </p:txBody>
      </p:sp>
    </p:spTree>
    <p:extLst>
      <p:ext uri="{BB962C8B-B14F-4D97-AF65-F5344CB8AC3E}">
        <p14:creationId xmlns:p14="http://schemas.microsoft.com/office/powerpoint/2010/main" val="48417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8A4055-B4A8-4C42-929B-161D25CEB491}"/>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F14B0AE-1AC8-449C-BA14-A74DC1277200}"/>
              </a:ext>
            </a:extLst>
          </p:cNvPr>
          <p:cNvSpPr>
            <a:spLocks noGrp="1"/>
          </p:cNvSpPr>
          <p:nvPr>
            <p:ph type="title"/>
          </p:nvPr>
        </p:nvSpPr>
        <p:spPr/>
        <p:txBody>
          <a:bodyPr/>
          <a:lstStyle/>
          <a:p>
            <a:r>
              <a:rPr lang="nb-NO" dirty="0"/>
              <a:t>Målsetninger</a:t>
            </a:r>
          </a:p>
        </p:txBody>
      </p:sp>
    </p:spTree>
    <p:extLst>
      <p:ext uri="{BB962C8B-B14F-4D97-AF65-F5344CB8AC3E}">
        <p14:creationId xmlns:p14="http://schemas.microsoft.com/office/powerpoint/2010/main" val="251685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EE65-B9E6-4508-9991-963EE9A8E06E}"/>
              </a:ext>
            </a:extLst>
          </p:cNvPr>
          <p:cNvSpPr>
            <a:spLocks noGrp="1"/>
          </p:cNvSpPr>
          <p:nvPr>
            <p:ph type="title"/>
          </p:nvPr>
        </p:nvSpPr>
        <p:spPr/>
        <p:txBody>
          <a:bodyPr>
            <a:normAutofit/>
          </a:bodyPr>
          <a:lstStyle/>
          <a:p>
            <a:r>
              <a:rPr lang="nb-NO" dirty="0"/>
              <a:t>Brukervennlige og </a:t>
            </a:r>
            <a:r>
              <a:rPr lang="nb-NO" dirty="0" err="1"/>
              <a:t>responsive</a:t>
            </a:r>
            <a:r>
              <a:rPr lang="nb-NO" dirty="0"/>
              <a:t> tjenester</a:t>
            </a:r>
            <a:br>
              <a:rPr lang="nb-NO" dirty="0"/>
            </a:br>
            <a:endParaRPr lang="nb-NO" dirty="0"/>
          </a:p>
        </p:txBody>
      </p:sp>
      <p:sp>
        <p:nvSpPr>
          <p:cNvPr id="5" name="Content Placeholder 4">
            <a:extLst>
              <a:ext uri="{FF2B5EF4-FFF2-40B4-BE49-F238E27FC236}">
                <a16:creationId xmlns:a16="http://schemas.microsoft.com/office/drawing/2014/main" id="{304C53B4-6362-41D8-95BC-45255514F250}"/>
              </a:ext>
            </a:extLst>
          </p:cNvPr>
          <p:cNvSpPr>
            <a:spLocks noGrp="1"/>
          </p:cNvSpPr>
          <p:nvPr>
            <p:ph idx="1"/>
          </p:nvPr>
        </p:nvSpPr>
        <p:spPr/>
        <p:txBody>
          <a:bodyPr/>
          <a:lstStyle/>
          <a:p>
            <a:r>
              <a:rPr lang="nb-NO" dirty="0"/>
              <a:t>Brukergrensesnitt som er brukervennlig, effektive og moderne </a:t>
            </a:r>
          </a:p>
          <a:p>
            <a:r>
              <a:rPr lang="nb-NO" dirty="0"/>
              <a:t>Støtte for mobil og ulike skjermstørrelser er innebygd, såkalt </a:t>
            </a:r>
            <a:r>
              <a:rPr lang="nb-NO" dirty="0" err="1"/>
              <a:t>responsivt</a:t>
            </a:r>
            <a:r>
              <a:rPr lang="nb-NO" dirty="0"/>
              <a:t> design. Dette gjelder også for utviklingsverktøy.</a:t>
            </a:r>
          </a:p>
          <a:p>
            <a:r>
              <a:rPr lang="nb-NO" dirty="0"/>
              <a:t>Innebygd universell utforming med støtte for WCAG 2</a:t>
            </a:r>
          </a:p>
          <a:p>
            <a:r>
              <a:rPr lang="nb-NO" dirty="0"/>
              <a:t>God ytelse og lav responstid</a:t>
            </a:r>
          </a:p>
          <a:p>
            <a:endParaRPr lang="nb-NO" dirty="0"/>
          </a:p>
        </p:txBody>
      </p:sp>
    </p:spTree>
    <p:extLst>
      <p:ext uri="{BB962C8B-B14F-4D97-AF65-F5344CB8AC3E}">
        <p14:creationId xmlns:p14="http://schemas.microsoft.com/office/powerpoint/2010/main" val="405386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E77E-FA3D-4603-B4BD-520C1D6DBB49}"/>
              </a:ext>
            </a:extLst>
          </p:cNvPr>
          <p:cNvSpPr>
            <a:spLocks noGrp="1"/>
          </p:cNvSpPr>
          <p:nvPr>
            <p:ph type="title"/>
          </p:nvPr>
        </p:nvSpPr>
        <p:spPr/>
        <p:txBody>
          <a:bodyPr/>
          <a:lstStyle/>
          <a:p>
            <a:r>
              <a:rPr lang="nb-NO" dirty="0"/>
              <a:t>Effektiv og selvbetjent tjenesteutvikling</a:t>
            </a:r>
            <a:br>
              <a:rPr lang="nb-NO" dirty="0"/>
            </a:br>
            <a:endParaRPr lang="nb-NO" dirty="0"/>
          </a:p>
        </p:txBody>
      </p:sp>
      <p:sp>
        <p:nvSpPr>
          <p:cNvPr id="3" name="Content Placeholder 2">
            <a:extLst>
              <a:ext uri="{FF2B5EF4-FFF2-40B4-BE49-F238E27FC236}">
                <a16:creationId xmlns:a16="http://schemas.microsoft.com/office/drawing/2014/main" id="{82A59616-DA9C-4F1D-A320-1D0C41402951}"/>
              </a:ext>
            </a:extLst>
          </p:cNvPr>
          <p:cNvSpPr>
            <a:spLocks noGrp="1"/>
          </p:cNvSpPr>
          <p:nvPr>
            <p:ph idx="1"/>
          </p:nvPr>
        </p:nvSpPr>
        <p:spPr/>
        <p:txBody>
          <a:bodyPr/>
          <a:lstStyle/>
          <a:p>
            <a:r>
              <a:rPr lang="nb-NO" dirty="0"/>
              <a:t>Man kan enkelt gjøre alt selv (inkl. prodsetting) når man ønsker det, uten behov for bestillinger, kursing, etc. Flaskehalser elimineres.</a:t>
            </a:r>
          </a:p>
          <a:p>
            <a:r>
              <a:rPr lang="nb-NO" dirty="0"/>
              <a:t>Effektiv og reell testing, der enhetstest oppfører seg likt som testmiljøer og </a:t>
            </a:r>
            <a:r>
              <a:rPr lang="nb-NO" dirty="0" err="1"/>
              <a:t>prod</a:t>
            </a:r>
            <a:r>
              <a:rPr lang="nb-NO" dirty="0"/>
              <a:t> (alle miljøer baseres på samme plattform-kode)</a:t>
            </a:r>
          </a:p>
          <a:p>
            <a:r>
              <a:rPr lang="nb-NO" dirty="0"/>
              <a:t>Støtte for å lage automatisert testing av tjenester</a:t>
            </a:r>
          </a:p>
          <a:p>
            <a:r>
              <a:rPr lang="nb-NO" dirty="0"/>
              <a:t>Datamodellering innebygd i det samme web-baserte verktøyet (og støtte for import fra SERES, OR, etc. )</a:t>
            </a:r>
          </a:p>
          <a:p>
            <a:r>
              <a:rPr lang="nb-NO" dirty="0"/>
              <a:t>Enkel tilgang til utviklingsmiljø</a:t>
            </a:r>
          </a:p>
          <a:p>
            <a:endParaRPr lang="nb-NO" dirty="0"/>
          </a:p>
        </p:txBody>
      </p:sp>
    </p:spTree>
    <p:extLst>
      <p:ext uri="{BB962C8B-B14F-4D97-AF65-F5344CB8AC3E}">
        <p14:creationId xmlns:p14="http://schemas.microsoft.com/office/powerpoint/2010/main" val="367309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CC02-7342-4831-9DE9-82A71829FC13}"/>
              </a:ext>
            </a:extLst>
          </p:cNvPr>
          <p:cNvSpPr>
            <a:spLocks noGrp="1"/>
          </p:cNvSpPr>
          <p:nvPr>
            <p:ph type="title"/>
          </p:nvPr>
        </p:nvSpPr>
        <p:spPr/>
        <p:txBody>
          <a:bodyPr/>
          <a:lstStyle/>
          <a:p>
            <a:r>
              <a:rPr lang="nb-NO" dirty="0"/>
              <a:t>Enkelt for fagpersoner, fleksibelt for utviklere</a:t>
            </a:r>
          </a:p>
        </p:txBody>
      </p:sp>
      <p:sp>
        <p:nvSpPr>
          <p:cNvPr id="3" name="Content Placeholder 2">
            <a:extLst>
              <a:ext uri="{FF2B5EF4-FFF2-40B4-BE49-F238E27FC236}">
                <a16:creationId xmlns:a16="http://schemas.microsoft.com/office/drawing/2014/main" id="{938F476B-C3FD-4528-AFD6-02711C24FE79}"/>
              </a:ext>
            </a:extLst>
          </p:cNvPr>
          <p:cNvSpPr>
            <a:spLocks noGrp="1"/>
          </p:cNvSpPr>
          <p:nvPr>
            <p:ph idx="1"/>
          </p:nvPr>
        </p:nvSpPr>
        <p:spPr/>
        <p:txBody>
          <a:bodyPr/>
          <a:lstStyle/>
          <a:p>
            <a:r>
              <a:rPr lang="nb-NO" dirty="0"/>
              <a:t>Fagpersoner har tilgang til nødvendig funksjonalitet direkte i nettleser</a:t>
            </a:r>
          </a:p>
          <a:p>
            <a:r>
              <a:rPr lang="nb-NO" dirty="0"/>
              <a:t>Man gjenbruker gode og ferdig-testede komponenter/</a:t>
            </a:r>
            <a:r>
              <a:rPr lang="nb-NO" dirty="0" err="1"/>
              <a:t>widgets</a:t>
            </a:r>
            <a:endParaRPr lang="nb-NO" dirty="0"/>
          </a:p>
          <a:p>
            <a:r>
              <a:rPr lang="nb-NO" dirty="0"/>
              <a:t>Enkelt å gjøre kall mot </a:t>
            </a:r>
            <a:r>
              <a:rPr lang="nb-NO" dirty="0" err="1"/>
              <a:t>API’er</a:t>
            </a:r>
            <a:r>
              <a:rPr lang="nb-NO" dirty="0"/>
              <a:t> i andre systemer (hente data, kjøre logikk som ligger i egne fagsystemer)</a:t>
            </a:r>
          </a:p>
          <a:p>
            <a:r>
              <a:rPr lang="nb-NO" dirty="0"/>
              <a:t>Mer tekniske utviklere kan i tillegg tilpasse alle aspekter hvis man har behov for det ved bruk av kode-editor, f.eks. lage gjenbrukbare </a:t>
            </a:r>
            <a:r>
              <a:rPr lang="nb-NO" dirty="0" err="1"/>
              <a:t>widgets</a:t>
            </a:r>
            <a:r>
              <a:rPr lang="nb-NO" dirty="0"/>
              <a:t>, stilark, etc.</a:t>
            </a:r>
          </a:p>
          <a:p>
            <a:r>
              <a:rPr lang="nb-NO" dirty="0"/>
              <a:t>Gjenbruk av tekster og andre ressurser på det nivået som man ønsker (plattform, tjenesteeier, tjeneste), samt vilkårlig språkstøtte</a:t>
            </a:r>
          </a:p>
          <a:p>
            <a:r>
              <a:rPr lang="nb-NO" dirty="0" err="1"/>
              <a:t>Git</a:t>
            </a:r>
            <a:r>
              <a:rPr lang="nb-NO" dirty="0"/>
              <a:t> (versjonskontroll) benyttes for lagring av tjenestene som utvikles, både fra nettleser og kode-editor.</a:t>
            </a:r>
          </a:p>
          <a:p>
            <a:endParaRPr lang="nb-NO" dirty="0"/>
          </a:p>
        </p:txBody>
      </p:sp>
    </p:spTree>
    <p:extLst>
      <p:ext uri="{BB962C8B-B14F-4D97-AF65-F5344CB8AC3E}">
        <p14:creationId xmlns:p14="http://schemas.microsoft.com/office/powerpoint/2010/main" val="240137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8CE5-10F9-40B9-8919-6C44409DD6F4}"/>
              </a:ext>
            </a:extLst>
          </p:cNvPr>
          <p:cNvSpPr>
            <a:spLocks noGrp="1"/>
          </p:cNvSpPr>
          <p:nvPr>
            <p:ph type="title"/>
          </p:nvPr>
        </p:nvSpPr>
        <p:spPr/>
        <p:txBody>
          <a:bodyPr/>
          <a:lstStyle/>
          <a:p>
            <a:r>
              <a:rPr lang="nb-NO" dirty="0"/>
              <a:t>Åpen kildekode, cross-</a:t>
            </a:r>
            <a:r>
              <a:rPr lang="nb-NO" dirty="0" err="1"/>
              <a:t>platform</a:t>
            </a:r>
            <a:br>
              <a:rPr lang="nb-NO" dirty="0"/>
            </a:br>
            <a:endParaRPr lang="nb-NO" dirty="0"/>
          </a:p>
        </p:txBody>
      </p:sp>
      <p:sp>
        <p:nvSpPr>
          <p:cNvPr id="3" name="Content Placeholder 2">
            <a:extLst>
              <a:ext uri="{FF2B5EF4-FFF2-40B4-BE49-F238E27FC236}">
                <a16:creationId xmlns:a16="http://schemas.microsoft.com/office/drawing/2014/main" id="{24F21B2D-5A21-4BF8-A21B-BE196019AF7B}"/>
              </a:ext>
            </a:extLst>
          </p:cNvPr>
          <p:cNvSpPr>
            <a:spLocks noGrp="1"/>
          </p:cNvSpPr>
          <p:nvPr>
            <p:ph idx="1"/>
          </p:nvPr>
        </p:nvSpPr>
        <p:spPr/>
        <p:txBody>
          <a:bodyPr/>
          <a:lstStyle/>
          <a:p>
            <a:r>
              <a:rPr lang="nb-NO" dirty="0"/>
              <a:t>Tjenester 3.0 skal baseres på åpen kildekode</a:t>
            </a:r>
          </a:p>
          <a:p>
            <a:r>
              <a:rPr lang="nb-NO" dirty="0"/>
              <a:t>Tjenester 3.0 skal også deles som åpen kildekode</a:t>
            </a:r>
          </a:p>
          <a:p>
            <a:r>
              <a:rPr lang="nb-NO" dirty="0"/>
              <a:t>Dette betyr at alle kan bidra til å forbedre plattformen. Altinn-organisasjonen blir </a:t>
            </a:r>
            <a:r>
              <a:rPr lang="nb-NO" dirty="0" err="1"/>
              <a:t>mao</a:t>
            </a:r>
            <a:r>
              <a:rPr lang="nb-NO" dirty="0"/>
              <a:t>. ikke flaskehals for utvikling.</a:t>
            </a:r>
          </a:p>
          <a:p>
            <a:r>
              <a:rPr lang="nb-NO" dirty="0"/>
              <a:t>Kan kjøres lokalt på egen maskin, på egne servere og på både Windows, </a:t>
            </a:r>
            <a:r>
              <a:rPr lang="nb-NO" dirty="0" err="1"/>
              <a:t>macOS</a:t>
            </a:r>
            <a:r>
              <a:rPr lang="nb-NO" dirty="0"/>
              <a:t> eller Linux</a:t>
            </a:r>
          </a:p>
          <a:p>
            <a:r>
              <a:rPr lang="nb-NO" dirty="0"/>
              <a:t>Alt baseres på åpne web-standarder og vanlig utviklerkompetanse (ingen “sære” eller proprietære verktøy innføres)</a:t>
            </a:r>
          </a:p>
          <a:p>
            <a:r>
              <a:rPr lang="nb-NO" dirty="0"/>
              <a:t>Kan settes opp til å kjøre hos andre aktører  i og utenfor Norge i </a:t>
            </a:r>
            <a:r>
              <a:rPr lang="nb-NO" dirty="0" err="1"/>
              <a:t>f.eks</a:t>
            </a:r>
            <a:r>
              <a:rPr lang="nb-NO" dirty="0"/>
              <a:t> egen sikret infrastruktur</a:t>
            </a:r>
          </a:p>
          <a:p>
            <a:endParaRPr lang="nb-NO" dirty="0"/>
          </a:p>
        </p:txBody>
      </p:sp>
    </p:spTree>
    <p:extLst>
      <p:ext uri="{BB962C8B-B14F-4D97-AF65-F5344CB8AC3E}">
        <p14:creationId xmlns:p14="http://schemas.microsoft.com/office/powerpoint/2010/main" val="357293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3CF4BCB-F40A-4D36-ADB0-819C84978272}"/>
              </a:ext>
            </a:extLst>
          </p:cNvPr>
          <p:cNvSpPr>
            <a:spLocks noGrp="1"/>
          </p:cNvSpPr>
          <p:nvPr>
            <p:ph type="body" sz="quarter" idx="14"/>
          </p:nvPr>
        </p:nvSpPr>
        <p:spPr/>
        <p:txBody>
          <a:bodyPr/>
          <a:lstStyle/>
          <a:p>
            <a:r>
              <a:rPr lang="nb-NO" dirty="0"/>
              <a:t>Konseptarbeid Altinn Studio</a:t>
            </a:r>
          </a:p>
        </p:txBody>
      </p:sp>
      <p:sp>
        <p:nvSpPr>
          <p:cNvPr id="9" name="Text Placeholder 8">
            <a:extLst>
              <a:ext uri="{FF2B5EF4-FFF2-40B4-BE49-F238E27FC236}">
                <a16:creationId xmlns:a16="http://schemas.microsoft.com/office/drawing/2014/main" id="{3529A2BE-626E-4B95-AF9A-05EABD56979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44607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ltinn designprosess.ai" descr="Altinn designprosess.ai">
            <a:extLst>
              <a:ext uri="{FF2B5EF4-FFF2-40B4-BE49-F238E27FC236}">
                <a16:creationId xmlns:a16="http://schemas.microsoft.com/office/drawing/2014/main" id="{8826A897-91F7-A84B-A0F1-0E60CF8E11CE}"/>
              </a:ext>
            </a:extLst>
          </p:cNvPr>
          <p:cNvPicPr>
            <a:picLocks noGrp="1" noChangeAspect="1"/>
          </p:cNvPicPr>
          <p:nvPr>
            <p:ph type="pic" sz="quarter" idx="13"/>
          </p:nvPr>
        </p:nvPicPr>
        <p:blipFill rotWithShape="1">
          <a:blip r:embed="rId3">
            <a:extLst/>
          </a:blip>
          <a:srcRect l="-7382" t="19227" r="-7758" b="-264"/>
          <a:stretch/>
        </p:blipFill>
        <p:spPr>
          <a:xfrm>
            <a:off x="-134046" y="1169577"/>
            <a:ext cx="12192000" cy="5453438"/>
          </a:xfrm>
          <a:prstGeom prst="rect">
            <a:avLst/>
          </a:prstGeom>
          <a:ln w="12700">
            <a:miter lim="400000"/>
          </a:ln>
        </p:spPr>
      </p:pic>
      <p:sp>
        <p:nvSpPr>
          <p:cNvPr id="8" name="Ellipse 7">
            <a:extLst>
              <a:ext uri="{FF2B5EF4-FFF2-40B4-BE49-F238E27FC236}">
                <a16:creationId xmlns:a16="http://schemas.microsoft.com/office/drawing/2014/main" id="{E7FB233E-FE80-7743-9B60-BB0876DABD5D}"/>
              </a:ext>
            </a:extLst>
          </p:cNvPr>
          <p:cNvSpPr/>
          <p:nvPr/>
        </p:nvSpPr>
        <p:spPr>
          <a:xfrm>
            <a:off x="7355818" y="2264243"/>
            <a:ext cx="1148017" cy="112675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a:p>
        </p:txBody>
      </p:sp>
      <p:sp>
        <p:nvSpPr>
          <p:cNvPr id="15" name="TekstSylinder 14">
            <a:extLst>
              <a:ext uri="{FF2B5EF4-FFF2-40B4-BE49-F238E27FC236}">
                <a16:creationId xmlns:a16="http://schemas.microsoft.com/office/drawing/2014/main" id="{6155C0AB-E2A4-C54F-9F95-74C272A7EA0B}"/>
              </a:ext>
            </a:extLst>
          </p:cNvPr>
          <p:cNvSpPr txBox="1"/>
          <p:nvPr/>
        </p:nvSpPr>
        <p:spPr>
          <a:xfrm>
            <a:off x="7419499" y="1157739"/>
            <a:ext cx="1403133" cy="586948"/>
          </a:xfrm>
          <a:prstGeom prst="rect">
            <a:avLst/>
          </a:prstGeom>
        </p:spPr>
        <p:txBody>
          <a:bodyPr vert="horz" wrap="none" lIns="0" tIns="0" rIns="0" bIns="0" rtlCol="0" anchor="ctr">
            <a:normAutofit/>
          </a:bodyPr>
          <a:lstStyle/>
          <a:p>
            <a:pPr algn="l"/>
            <a:r>
              <a:rPr lang="nb-NO" sz="1799" dirty="0">
                <a:solidFill>
                  <a:srgbClr val="C00000"/>
                </a:solidFill>
                <a:latin typeface="DINOT" panose="020B0504020101020102" pitchFamily="34" charset="77"/>
              </a:rPr>
              <a:t>Beslutning</a:t>
            </a:r>
          </a:p>
        </p:txBody>
      </p:sp>
      <p:sp>
        <p:nvSpPr>
          <p:cNvPr id="16" name="Tittel 1">
            <a:extLst>
              <a:ext uri="{FF2B5EF4-FFF2-40B4-BE49-F238E27FC236}">
                <a16:creationId xmlns:a16="http://schemas.microsoft.com/office/drawing/2014/main" id="{329E0992-45AD-9A41-B061-F540621F851E}"/>
              </a:ext>
            </a:extLst>
          </p:cNvPr>
          <p:cNvSpPr txBox="1">
            <a:spLocks/>
          </p:cNvSpPr>
          <p:nvPr/>
        </p:nvSpPr>
        <p:spPr>
          <a:xfrm>
            <a:off x="768150" y="551885"/>
            <a:ext cx="10655700" cy="1162267"/>
          </a:xfrm>
          <a:prstGeom prst="rect">
            <a:avLst/>
          </a:prstGeom>
        </p:spPr>
        <p:txBody>
          <a:bodyPr/>
          <a:lstStyle>
            <a:lvl1pPr algn="l" defTabSz="914721" rtl="0" eaLnBrk="1" latinLnBrk="0" hangingPunct="1">
              <a:lnSpc>
                <a:spcPct val="90000"/>
              </a:lnSpc>
              <a:spcBef>
                <a:spcPct val="0"/>
              </a:spcBef>
              <a:buNone/>
              <a:defRPr sz="4002" kern="1200" spc="-150">
                <a:solidFill>
                  <a:schemeClr val="tx1"/>
                </a:solidFill>
                <a:latin typeface="+mj-lt"/>
                <a:ea typeface="+mj-ea"/>
                <a:cs typeface="+mj-cs"/>
              </a:defRPr>
            </a:lvl1pPr>
          </a:lstStyle>
          <a:p>
            <a:pPr algn="ctr"/>
            <a:r>
              <a:rPr lang="nb-NO" sz="4001" dirty="0">
                <a:solidFill>
                  <a:schemeClr val="tx1">
                    <a:lumMod val="75000"/>
                    <a:lumOff val="25000"/>
                  </a:schemeClr>
                </a:solidFill>
                <a:latin typeface="DINOT" panose="020B0504020101020102" pitchFamily="34" charset="77"/>
              </a:rPr>
              <a:t>Designprosess og tidslinje for konseptprosjektet</a:t>
            </a:r>
          </a:p>
        </p:txBody>
      </p:sp>
      <p:sp>
        <p:nvSpPr>
          <p:cNvPr id="7" name="TextBox 10">
            <a:extLst>
              <a:ext uri="{FF2B5EF4-FFF2-40B4-BE49-F238E27FC236}">
                <a16:creationId xmlns:a16="http://schemas.microsoft.com/office/drawing/2014/main" id="{03FCC205-DE63-7346-8F16-EB2FAE2C95D8}"/>
              </a:ext>
            </a:extLst>
          </p:cNvPr>
          <p:cNvSpPr txBox="1"/>
          <p:nvPr/>
        </p:nvSpPr>
        <p:spPr>
          <a:xfrm>
            <a:off x="445533" y="6173231"/>
            <a:ext cx="1146759" cy="420003"/>
          </a:xfrm>
          <a:prstGeom prst="rect">
            <a:avLst/>
          </a:prstGeom>
        </p:spPr>
        <p:txBody>
          <a:bodyPr vert="horz" wrap="square" lIns="0" tIns="0" rIns="0" bIns="0" rtlCol="0" anchor="t">
            <a:normAutofit/>
          </a:bodyPr>
          <a:lstStyle/>
          <a:p>
            <a:pPr algn="l"/>
            <a:r>
              <a:rPr lang="nb-NO" sz="1200" b="1" dirty="0">
                <a:solidFill>
                  <a:schemeClr val="accent3"/>
                </a:solidFill>
              </a:rPr>
              <a:t>April 2018</a:t>
            </a:r>
          </a:p>
        </p:txBody>
      </p:sp>
      <p:sp>
        <p:nvSpPr>
          <p:cNvPr id="9" name="TextBox 14">
            <a:extLst>
              <a:ext uri="{FF2B5EF4-FFF2-40B4-BE49-F238E27FC236}">
                <a16:creationId xmlns:a16="http://schemas.microsoft.com/office/drawing/2014/main" id="{7D8EACFB-A779-BE48-A5F7-C72A703D2C1E}"/>
              </a:ext>
            </a:extLst>
          </p:cNvPr>
          <p:cNvSpPr txBox="1"/>
          <p:nvPr/>
        </p:nvSpPr>
        <p:spPr>
          <a:xfrm>
            <a:off x="2771713" y="6193876"/>
            <a:ext cx="1146759" cy="1104255"/>
          </a:xfrm>
          <a:prstGeom prst="rect">
            <a:avLst/>
          </a:prstGeom>
        </p:spPr>
        <p:txBody>
          <a:bodyPr vert="horz" wrap="square" lIns="0" tIns="0" rIns="0" bIns="0" rtlCol="0" anchor="t">
            <a:normAutofit/>
          </a:bodyPr>
          <a:lstStyle/>
          <a:p>
            <a:pPr algn="l"/>
            <a:r>
              <a:rPr lang="nb-NO" sz="1200" b="1" dirty="0">
                <a:solidFill>
                  <a:schemeClr val="accent3"/>
                </a:solidFill>
              </a:rPr>
              <a:t>Mai 2018</a:t>
            </a:r>
          </a:p>
        </p:txBody>
      </p:sp>
      <p:sp>
        <p:nvSpPr>
          <p:cNvPr id="10" name="TextBox 18">
            <a:extLst>
              <a:ext uri="{FF2B5EF4-FFF2-40B4-BE49-F238E27FC236}">
                <a16:creationId xmlns:a16="http://schemas.microsoft.com/office/drawing/2014/main" id="{B5737F83-70EB-F344-AC6B-6B3AC93D3E15}"/>
              </a:ext>
            </a:extLst>
          </p:cNvPr>
          <p:cNvSpPr txBox="1"/>
          <p:nvPr/>
        </p:nvSpPr>
        <p:spPr>
          <a:xfrm>
            <a:off x="5078247" y="6160929"/>
            <a:ext cx="1146759" cy="1925759"/>
          </a:xfrm>
          <a:prstGeom prst="rect">
            <a:avLst/>
          </a:prstGeom>
        </p:spPr>
        <p:txBody>
          <a:bodyPr vert="horz" wrap="square" lIns="0" tIns="0" rIns="0" bIns="0" rtlCol="0" anchor="t">
            <a:normAutofit/>
          </a:bodyPr>
          <a:lstStyle/>
          <a:p>
            <a:pPr algn="l"/>
            <a:r>
              <a:rPr lang="nb-NO" sz="1200" b="1" dirty="0">
                <a:solidFill>
                  <a:schemeClr val="accent3"/>
                </a:solidFill>
              </a:rPr>
              <a:t>Juni 2018</a:t>
            </a:r>
          </a:p>
        </p:txBody>
      </p:sp>
      <p:sp>
        <p:nvSpPr>
          <p:cNvPr id="11" name="TextBox 26">
            <a:extLst>
              <a:ext uri="{FF2B5EF4-FFF2-40B4-BE49-F238E27FC236}">
                <a16:creationId xmlns:a16="http://schemas.microsoft.com/office/drawing/2014/main" id="{BAF6E484-4E7F-9148-8628-7CF503322030}"/>
              </a:ext>
            </a:extLst>
          </p:cNvPr>
          <p:cNvSpPr txBox="1"/>
          <p:nvPr/>
        </p:nvSpPr>
        <p:spPr>
          <a:xfrm>
            <a:off x="7045264" y="6137186"/>
            <a:ext cx="1146759" cy="1567597"/>
          </a:xfrm>
          <a:prstGeom prst="rect">
            <a:avLst/>
          </a:prstGeom>
        </p:spPr>
        <p:txBody>
          <a:bodyPr vert="horz" wrap="square" lIns="0" tIns="0" rIns="0" bIns="0" rtlCol="0" anchor="t">
            <a:normAutofit/>
          </a:bodyPr>
          <a:lstStyle/>
          <a:p>
            <a:pPr algn="l"/>
            <a:r>
              <a:rPr lang="nb-NO" sz="1200" b="1" dirty="0">
                <a:solidFill>
                  <a:schemeClr val="accent3"/>
                </a:solidFill>
              </a:rPr>
              <a:t>August 2018</a:t>
            </a:r>
          </a:p>
        </p:txBody>
      </p:sp>
      <p:sp>
        <p:nvSpPr>
          <p:cNvPr id="2" name="TekstSylinder 1">
            <a:extLst>
              <a:ext uri="{FF2B5EF4-FFF2-40B4-BE49-F238E27FC236}">
                <a16:creationId xmlns:a16="http://schemas.microsoft.com/office/drawing/2014/main" id="{56B78A1B-7582-E345-A1BB-10A9AC19582F}"/>
              </a:ext>
            </a:extLst>
          </p:cNvPr>
          <p:cNvSpPr txBox="1"/>
          <p:nvPr/>
        </p:nvSpPr>
        <p:spPr>
          <a:xfrm>
            <a:off x="10640237" y="4772738"/>
            <a:ext cx="947063" cy="854800"/>
          </a:xfrm>
          <a:prstGeom prst="rect">
            <a:avLst/>
          </a:prstGeom>
        </p:spPr>
        <p:txBody>
          <a:bodyPr vert="horz" wrap="square" lIns="0" tIns="0" rIns="0" bIns="0" rtlCol="0" anchor="ctr">
            <a:normAutofit/>
          </a:bodyPr>
          <a:lstStyle/>
          <a:p>
            <a:pPr algn="l"/>
            <a:endParaRPr lang="nb-NO" sz="1799" dirty="0">
              <a:solidFill>
                <a:schemeClr val="accent3"/>
              </a:solidFill>
            </a:endParaRPr>
          </a:p>
        </p:txBody>
      </p:sp>
      <p:sp>
        <p:nvSpPr>
          <p:cNvPr id="4" name="TekstSylinder 3">
            <a:extLst>
              <a:ext uri="{FF2B5EF4-FFF2-40B4-BE49-F238E27FC236}">
                <a16:creationId xmlns:a16="http://schemas.microsoft.com/office/drawing/2014/main" id="{33369BBA-58B8-BF4A-A68C-38AD667F0019}"/>
              </a:ext>
            </a:extLst>
          </p:cNvPr>
          <p:cNvSpPr txBox="1"/>
          <p:nvPr/>
        </p:nvSpPr>
        <p:spPr>
          <a:xfrm>
            <a:off x="1007036" y="5114816"/>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Eksisterende innsikt</a:t>
            </a:r>
          </a:p>
          <a:p>
            <a:pPr algn="l"/>
            <a:r>
              <a:rPr lang="nb-NO" sz="1400" dirty="0">
                <a:solidFill>
                  <a:schemeClr val="accent3"/>
                </a:solidFill>
              </a:rPr>
              <a:t>Intervju</a:t>
            </a:r>
          </a:p>
          <a:p>
            <a:pPr algn="l"/>
            <a:r>
              <a:rPr lang="nb-NO" sz="1400" dirty="0">
                <a:solidFill>
                  <a:schemeClr val="accent3"/>
                </a:solidFill>
              </a:rPr>
              <a:t>Observasjon</a:t>
            </a:r>
          </a:p>
          <a:p>
            <a:pPr algn="l"/>
            <a:r>
              <a:rPr lang="nb-NO" sz="1400" dirty="0">
                <a:solidFill>
                  <a:schemeClr val="accent3"/>
                </a:solidFill>
              </a:rPr>
              <a:t>Workshops</a:t>
            </a:r>
          </a:p>
        </p:txBody>
      </p:sp>
      <p:sp>
        <p:nvSpPr>
          <p:cNvPr id="13" name="TekstSylinder 12">
            <a:extLst>
              <a:ext uri="{FF2B5EF4-FFF2-40B4-BE49-F238E27FC236}">
                <a16:creationId xmlns:a16="http://schemas.microsoft.com/office/drawing/2014/main" id="{B5959584-9455-AD4D-81AD-E7B34350BC4F}"/>
              </a:ext>
            </a:extLst>
          </p:cNvPr>
          <p:cNvSpPr txBox="1"/>
          <p:nvPr/>
        </p:nvSpPr>
        <p:spPr>
          <a:xfrm>
            <a:off x="2710630" y="5134841"/>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Ekstern workshop</a:t>
            </a:r>
          </a:p>
          <a:p>
            <a:pPr algn="l"/>
            <a:r>
              <a:rPr lang="nb-NO" sz="1400" dirty="0">
                <a:solidFill>
                  <a:schemeClr val="accent3"/>
                </a:solidFill>
              </a:rPr>
              <a:t>Mapping og sortering </a:t>
            </a:r>
          </a:p>
          <a:p>
            <a:pPr algn="l"/>
            <a:r>
              <a:rPr lang="nb-NO" sz="1400" dirty="0">
                <a:solidFill>
                  <a:schemeClr val="accent3"/>
                </a:solidFill>
              </a:rPr>
              <a:t>av data</a:t>
            </a:r>
          </a:p>
          <a:p>
            <a:pPr algn="l"/>
            <a:endParaRPr lang="nb-NO" sz="1400" dirty="0">
              <a:solidFill>
                <a:schemeClr val="accent3"/>
              </a:solidFill>
            </a:endParaRPr>
          </a:p>
        </p:txBody>
      </p:sp>
      <p:sp>
        <p:nvSpPr>
          <p:cNvPr id="17" name="TekstSylinder 16">
            <a:extLst>
              <a:ext uri="{FF2B5EF4-FFF2-40B4-BE49-F238E27FC236}">
                <a16:creationId xmlns:a16="http://schemas.microsoft.com/office/drawing/2014/main" id="{FC0DC496-0E0A-8040-A3AF-B48E3124DD31}"/>
              </a:ext>
            </a:extLst>
          </p:cNvPr>
          <p:cNvSpPr txBox="1"/>
          <p:nvPr/>
        </p:nvSpPr>
        <p:spPr>
          <a:xfrm>
            <a:off x="4461712" y="5126688"/>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Workshops</a:t>
            </a:r>
          </a:p>
          <a:p>
            <a:pPr algn="l"/>
            <a:r>
              <a:rPr lang="nb-NO" sz="1400" dirty="0">
                <a:solidFill>
                  <a:schemeClr val="accent3"/>
                </a:solidFill>
              </a:rPr>
              <a:t>Idègenerering</a:t>
            </a:r>
          </a:p>
          <a:p>
            <a:pPr algn="l"/>
            <a:r>
              <a:rPr lang="nb-NO" sz="1400" dirty="0">
                <a:solidFill>
                  <a:schemeClr val="accent3"/>
                </a:solidFill>
              </a:rPr>
              <a:t>Utkast</a:t>
            </a:r>
          </a:p>
          <a:p>
            <a:pPr algn="l"/>
            <a:endParaRPr lang="nb-NO" sz="1400" dirty="0">
              <a:solidFill>
                <a:schemeClr val="accent3"/>
              </a:solidFill>
            </a:endParaRPr>
          </a:p>
        </p:txBody>
      </p:sp>
      <p:sp>
        <p:nvSpPr>
          <p:cNvPr id="18" name="TekstSylinder 17">
            <a:extLst>
              <a:ext uri="{FF2B5EF4-FFF2-40B4-BE49-F238E27FC236}">
                <a16:creationId xmlns:a16="http://schemas.microsoft.com/office/drawing/2014/main" id="{F070DFA5-935C-7942-AE24-B375A089ABBB}"/>
              </a:ext>
            </a:extLst>
          </p:cNvPr>
          <p:cNvSpPr txBox="1"/>
          <p:nvPr/>
        </p:nvSpPr>
        <p:spPr>
          <a:xfrm>
            <a:off x="6096000" y="5128903"/>
            <a:ext cx="1557367" cy="914162"/>
          </a:xfrm>
          <a:prstGeom prst="rect">
            <a:avLst/>
          </a:prstGeom>
          <a:solidFill>
            <a:schemeClr val="bg1"/>
          </a:solidFill>
        </p:spPr>
        <p:txBody>
          <a:bodyPr vert="horz" wrap="none" lIns="0" tIns="0" rIns="0" bIns="0" rtlCol="0" anchor="ctr">
            <a:normAutofit/>
          </a:bodyPr>
          <a:lstStyle/>
          <a:p>
            <a:pPr algn="l"/>
            <a:r>
              <a:rPr lang="nb-NO" sz="1400" dirty="0">
                <a:solidFill>
                  <a:schemeClr val="accent3"/>
                </a:solidFill>
              </a:rPr>
              <a:t>Visuell fremstilling</a:t>
            </a:r>
          </a:p>
          <a:p>
            <a:pPr algn="l"/>
            <a:r>
              <a:rPr lang="nb-NO" sz="1400" dirty="0">
                <a:solidFill>
                  <a:schemeClr val="accent3"/>
                </a:solidFill>
              </a:rPr>
              <a:t>Brukertest</a:t>
            </a:r>
          </a:p>
          <a:p>
            <a:pPr algn="l"/>
            <a:r>
              <a:rPr lang="nb-NO" sz="1400" dirty="0">
                <a:solidFill>
                  <a:schemeClr val="accent3"/>
                </a:solidFill>
              </a:rPr>
              <a:t>Bearbeiding etter test</a:t>
            </a:r>
          </a:p>
          <a:p>
            <a:pPr algn="l"/>
            <a:endParaRPr lang="nb-NO" sz="1400" dirty="0">
              <a:solidFill>
                <a:schemeClr val="accent3"/>
              </a:solidFill>
            </a:endParaRPr>
          </a:p>
        </p:txBody>
      </p:sp>
      <p:cxnSp>
        <p:nvCxnSpPr>
          <p:cNvPr id="22" name="Rett linje 21">
            <a:extLst>
              <a:ext uri="{FF2B5EF4-FFF2-40B4-BE49-F238E27FC236}">
                <a16:creationId xmlns:a16="http://schemas.microsoft.com/office/drawing/2014/main" id="{43E15668-87D9-DE47-B105-2BEA8C6E96A1}"/>
              </a:ext>
            </a:extLst>
          </p:cNvPr>
          <p:cNvCxnSpPr>
            <a:cxnSpLocks/>
          </p:cNvCxnSpPr>
          <p:nvPr/>
        </p:nvCxnSpPr>
        <p:spPr>
          <a:xfrm flipV="1">
            <a:off x="403657" y="6322164"/>
            <a:ext cx="11020193" cy="610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8E88B3EF-5C01-0C42-9711-86F0C365075E}"/>
              </a:ext>
            </a:extLst>
          </p:cNvPr>
          <p:cNvSpPr/>
          <p:nvPr/>
        </p:nvSpPr>
        <p:spPr>
          <a:xfrm>
            <a:off x="7929827" y="4408798"/>
            <a:ext cx="2457553" cy="1357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dirty="0"/>
          </a:p>
        </p:txBody>
      </p:sp>
      <p:cxnSp>
        <p:nvCxnSpPr>
          <p:cNvPr id="14" name="Rett pil 13">
            <a:extLst>
              <a:ext uri="{FF2B5EF4-FFF2-40B4-BE49-F238E27FC236}">
                <a16:creationId xmlns:a16="http://schemas.microsoft.com/office/drawing/2014/main" id="{F24BA182-21A0-6A4C-8419-78AF9748FBB0}"/>
              </a:ext>
            </a:extLst>
          </p:cNvPr>
          <p:cNvCxnSpPr>
            <a:cxnSpLocks/>
          </p:cNvCxnSpPr>
          <p:nvPr/>
        </p:nvCxnSpPr>
        <p:spPr>
          <a:xfrm>
            <a:off x="7929826" y="3398300"/>
            <a:ext cx="0" cy="2923864"/>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6">
            <a:extLst>
              <a:ext uri="{FF2B5EF4-FFF2-40B4-BE49-F238E27FC236}">
                <a16:creationId xmlns:a16="http://schemas.microsoft.com/office/drawing/2014/main" id="{54396D3C-396C-7F49-8DE3-FD0881F86685}"/>
              </a:ext>
            </a:extLst>
          </p:cNvPr>
          <p:cNvSpPr txBox="1"/>
          <p:nvPr/>
        </p:nvSpPr>
        <p:spPr>
          <a:xfrm>
            <a:off x="8813518" y="6075448"/>
            <a:ext cx="3136108" cy="1567597"/>
          </a:xfrm>
          <a:prstGeom prst="rect">
            <a:avLst/>
          </a:prstGeom>
        </p:spPr>
        <p:txBody>
          <a:bodyPr vert="horz" wrap="square" lIns="0" tIns="0" rIns="0" bIns="0" rtlCol="0" anchor="t">
            <a:normAutofit/>
          </a:bodyPr>
          <a:lstStyle/>
          <a:p>
            <a:pPr algn="l"/>
            <a:r>
              <a:rPr lang="nb-NO" sz="1200" b="1" dirty="0">
                <a:solidFill>
                  <a:schemeClr val="accent3"/>
                </a:solidFill>
              </a:rPr>
              <a:t>September 2018.  –   Desember 2018</a:t>
            </a:r>
          </a:p>
        </p:txBody>
      </p:sp>
      <p:cxnSp>
        <p:nvCxnSpPr>
          <p:cNvPr id="19" name="Rett pil 18">
            <a:extLst>
              <a:ext uri="{FF2B5EF4-FFF2-40B4-BE49-F238E27FC236}">
                <a16:creationId xmlns:a16="http://schemas.microsoft.com/office/drawing/2014/main" id="{EAF7B51A-6FD3-E444-BE80-15F1BFAED5EE}"/>
              </a:ext>
            </a:extLst>
          </p:cNvPr>
          <p:cNvCxnSpPr>
            <a:cxnSpLocks/>
            <a:stCxn id="8" idx="0"/>
          </p:cNvCxnSpPr>
          <p:nvPr/>
        </p:nvCxnSpPr>
        <p:spPr>
          <a:xfrm flipV="1">
            <a:off x="7929826" y="1614723"/>
            <a:ext cx="0" cy="649520"/>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21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a:xfrm>
            <a:off x="1449825" y="1921271"/>
            <a:ext cx="9361779" cy="3240311"/>
          </a:xfrm>
        </p:spPr>
        <p:txBody>
          <a:bodyPr/>
          <a:lstStyle/>
          <a:p>
            <a:r>
              <a:rPr lang="nb-NO">
                <a:latin typeface="DINOT" panose="020B0504020101020102" pitchFamily="34" charset="77"/>
              </a:rPr>
              <a:t>Tilby en tjenesteutviklingsløsning som setter flere tjenesteutviklere i stand til å effektivt lage, og tilby gode og moderne tjenester til sine sluttbrukere</a:t>
            </a:r>
            <a:r>
              <a:rPr lang="nb-NO"/>
              <a:t> </a:t>
            </a:r>
          </a:p>
          <a:p>
            <a:pPr lvl="1"/>
            <a:endParaRPr lang="en-US" dirty="0"/>
          </a:p>
        </p:txBody>
      </p:sp>
      <p:sp>
        <p:nvSpPr>
          <p:cNvPr id="6" name="Text Placeholder 4">
            <a:extLst>
              <a:ext uri="{FF2B5EF4-FFF2-40B4-BE49-F238E27FC236}">
                <a16:creationId xmlns:a16="http://schemas.microsoft.com/office/drawing/2014/main" id="{39553935-B751-424F-8A1D-6A93C293844A}"/>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Hovedmål</a:t>
            </a:r>
          </a:p>
        </p:txBody>
      </p:sp>
    </p:spTree>
    <p:extLst>
      <p:ext uri="{BB962C8B-B14F-4D97-AF65-F5344CB8AC3E}">
        <p14:creationId xmlns:p14="http://schemas.microsoft.com/office/powerpoint/2010/main" val="273313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7DA0EB8-1648-4DF2-9EA5-2E9871724059}"/>
              </a:ext>
            </a:extLst>
          </p:cNvPr>
          <p:cNvSpPr>
            <a:spLocks noGrp="1"/>
          </p:cNvSpPr>
          <p:nvPr>
            <p:ph type="title"/>
          </p:nvPr>
        </p:nvSpPr>
        <p:spPr/>
        <p:txBody>
          <a:bodyPr/>
          <a:lstStyle/>
          <a:p>
            <a:r>
              <a:rPr lang="nb-NO" dirty="0"/>
              <a:t>Innhold</a:t>
            </a:r>
          </a:p>
        </p:txBody>
      </p:sp>
      <p:sp>
        <p:nvSpPr>
          <p:cNvPr id="3" name="Content Placeholder 2">
            <a:extLst>
              <a:ext uri="{FF2B5EF4-FFF2-40B4-BE49-F238E27FC236}">
                <a16:creationId xmlns:a16="http://schemas.microsoft.com/office/drawing/2014/main" id="{926D4846-AE68-4A7D-8E90-58F9CC5142B5}"/>
              </a:ext>
            </a:extLst>
          </p:cNvPr>
          <p:cNvSpPr>
            <a:spLocks noGrp="1"/>
          </p:cNvSpPr>
          <p:nvPr>
            <p:ph idx="1"/>
          </p:nvPr>
        </p:nvSpPr>
        <p:spPr/>
        <p:txBody>
          <a:bodyPr>
            <a:normAutofit fontScale="92500" lnSpcReduction="10000"/>
          </a:bodyPr>
          <a:lstStyle/>
          <a:p>
            <a:r>
              <a:rPr lang="nb-NO" dirty="0"/>
              <a:t>Intro</a:t>
            </a:r>
          </a:p>
          <a:p>
            <a:r>
              <a:rPr lang="nb-NO" dirty="0"/>
              <a:t>Om prosjektet</a:t>
            </a:r>
          </a:p>
          <a:p>
            <a:r>
              <a:rPr lang="nb-NO" dirty="0"/>
              <a:t>Målsetninger</a:t>
            </a:r>
          </a:p>
          <a:p>
            <a:r>
              <a:rPr lang="nb-NO" dirty="0"/>
              <a:t>Konseptarbeid</a:t>
            </a:r>
          </a:p>
          <a:p>
            <a:r>
              <a:rPr lang="nb-NO" dirty="0"/>
              <a:t>Løsninger og arkitektur</a:t>
            </a:r>
          </a:p>
          <a:p>
            <a:r>
              <a:rPr lang="nb-NO" dirty="0"/>
              <a:t>Arbeid i MVP</a:t>
            </a:r>
          </a:p>
          <a:p>
            <a:r>
              <a:rPr lang="nb-NO" dirty="0"/>
              <a:t>Demo av Altinn Studio</a:t>
            </a:r>
          </a:p>
          <a:p>
            <a:r>
              <a:rPr lang="nb-NO" dirty="0"/>
              <a:t>Arbeid videre</a:t>
            </a:r>
          </a:p>
          <a:p>
            <a:pPr marL="0" indent="0">
              <a:buNone/>
            </a:pPr>
            <a:endParaRPr lang="nb-NO" dirty="0"/>
          </a:p>
          <a:p>
            <a:endParaRPr lang="nb-NO" dirty="0"/>
          </a:p>
          <a:p>
            <a:endParaRPr lang="nb-NO" dirty="0"/>
          </a:p>
        </p:txBody>
      </p:sp>
    </p:spTree>
    <p:extLst>
      <p:ext uri="{BB962C8B-B14F-4D97-AF65-F5344CB8AC3E}">
        <p14:creationId xmlns:p14="http://schemas.microsoft.com/office/powerpoint/2010/main" val="393898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ssholder for innhold 19"/>
          <p:cNvSpPr>
            <a:spLocks noGrp="1"/>
          </p:cNvSpPr>
          <p:nvPr>
            <p:ph type="body" sz="quarter" idx="14"/>
          </p:nvPr>
        </p:nvSpPr>
        <p:spPr/>
        <p:txBody>
          <a:bodyPr/>
          <a:lstStyle/>
          <a:p>
            <a:pPr lvl="1"/>
            <a:endParaRPr lang="nb-NO" dirty="0"/>
          </a:p>
          <a:p>
            <a:r>
              <a:rPr lang="nb-NO" dirty="0">
                <a:latin typeface="DINOT" panose="020B0504020101020102" pitchFamily="34" charset="77"/>
              </a:rPr>
              <a:t>Bidra til økning av nye tjenesteeiere</a:t>
            </a:r>
          </a:p>
          <a:p>
            <a:pPr lvl="1"/>
            <a:endParaRPr lang="en-US" dirty="0"/>
          </a:p>
        </p:txBody>
      </p:sp>
      <p:sp>
        <p:nvSpPr>
          <p:cNvPr id="5" name="Text Placeholder 4">
            <a:extLst>
              <a:ext uri="{FF2B5EF4-FFF2-40B4-BE49-F238E27FC236}">
                <a16:creationId xmlns:a16="http://schemas.microsoft.com/office/drawing/2014/main" id="{AF7887EA-80A7-804F-8503-738B22C62E6D}"/>
              </a:ext>
            </a:extLst>
          </p:cNvPr>
          <p:cNvSpPr>
            <a:spLocks noGrp="1"/>
          </p:cNvSpPr>
          <p:nvPr>
            <p:ph type="body" sz="quarter" idx="15"/>
          </p:nvPr>
        </p:nvSpPr>
        <p:spPr>
          <a:xfrm>
            <a:off x="1415111" y="1108408"/>
            <a:ext cx="9361779" cy="322721"/>
          </a:xfrm>
        </p:spPr>
        <p:txBody>
          <a:bodyPr>
            <a:normAutofit fontScale="92500" lnSpcReduction="10000"/>
          </a:bodyPr>
          <a:lstStyle/>
          <a:p>
            <a:r>
              <a:rPr lang="nb-NO" dirty="0">
                <a:latin typeface="DINOT" panose="020B0504020101020102" pitchFamily="34" charset="77"/>
              </a:rPr>
              <a:t>Delmål</a:t>
            </a:r>
          </a:p>
        </p:txBody>
      </p:sp>
    </p:spTree>
    <p:extLst>
      <p:ext uri="{BB962C8B-B14F-4D97-AF65-F5344CB8AC3E}">
        <p14:creationId xmlns:p14="http://schemas.microsoft.com/office/powerpoint/2010/main" val="101216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r>
              <a:rPr lang="nb-NO" dirty="0">
                <a:latin typeface="DINOT" panose="020B0504020101020102" pitchFamily="34" charset="77"/>
              </a:rPr>
              <a:t>Gjøre tjenesteutviklere mer selvhjulpne</a:t>
            </a:r>
          </a:p>
        </p:txBody>
      </p:sp>
      <p:sp>
        <p:nvSpPr>
          <p:cNvPr id="6" name="Text Placeholder 4">
            <a:extLst>
              <a:ext uri="{FF2B5EF4-FFF2-40B4-BE49-F238E27FC236}">
                <a16:creationId xmlns:a16="http://schemas.microsoft.com/office/drawing/2014/main" id="{C97D8EAB-0779-0A4A-87DB-09B105250C9E}"/>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71981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a:xfrm>
            <a:off x="1415110" y="1721063"/>
            <a:ext cx="9361779" cy="3240311"/>
          </a:xfrm>
        </p:spPr>
        <p:txBody>
          <a:bodyPr/>
          <a:lstStyle/>
          <a:p>
            <a:r>
              <a:rPr lang="nb-NO" dirty="0">
                <a:latin typeface="DINOT" panose="020B0504020101020102" pitchFamily="34" charset="77"/>
              </a:rPr>
              <a:t>Redusere tiden som </a:t>
            </a:r>
            <a:r>
              <a:rPr lang="nb-NO" dirty="0"/>
              <a:t>er brukt på tjenesteutvikling</a:t>
            </a:r>
            <a:endParaRPr lang="nb-NO" dirty="0">
              <a:latin typeface="DINOT" panose="020B0504020101020102" pitchFamily="34" charset="77"/>
            </a:endParaRPr>
          </a:p>
        </p:txBody>
      </p:sp>
      <p:sp>
        <p:nvSpPr>
          <p:cNvPr id="6" name="Text Placeholder 4">
            <a:extLst>
              <a:ext uri="{FF2B5EF4-FFF2-40B4-BE49-F238E27FC236}">
                <a16:creationId xmlns:a16="http://schemas.microsoft.com/office/drawing/2014/main" id="{660DE3EB-9E27-AD45-B5F3-7C00E2E9359F}"/>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1683163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C808-4AEA-6F48-8B90-84B846B815E8}"/>
              </a:ext>
            </a:extLst>
          </p:cNvPr>
          <p:cNvSpPr>
            <a:spLocks noGrp="1"/>
          </p:cNvSpPr>
          <p:nvPr>
            <p:ph type="body" sz="quarter" idx="14"/>
          </p:nvPr>
        </p:nvSpPr>
        <p:spPr/>
        <p:txBody>
          <a:bodyPr/>
          <a:lstStyle/>
          <a:p>
            <a:endParaRPr lang="nb-NO" dirty="0">
              <a:latin typeface="DINOT" panose="020B0504020101020102" pitchFamily="34" charset="77"/>
            </a:endParaRPr>
          </a:p>
          <a:p>
            <a:r>
              <a:rPr lang="nb-NO" dirty="0">
                <a:latin typeface="DINOT" panose="020B0504020101020102" pitchFamily="34" charset="77"/>
              </a:rPr>
              <a:t>Gjøre det enkelt å følge beste praksis og gjenbruke andres løsninger</a:t>
            </a:r>
          </a:p>
        </p:txBody>
      </p:sp>
      <p:sp>
        <p:nvSpPr>
          <p:cNvPr id="6" name="Text Placeholder 4">
            <a:extLst>
              <a:ext uri="{FF2B5EF4-FFF2-40B4-BE49-F238E27FC236}">
                <a16:creationId xmlns:a16="http://schemas.microsoft.com/office/drawing/2014/main" id="{C7BC4D16-43CC-BF42-820C-5839F71727C2}"/>
              </a:ext>
            </a:extLst>
          </p:cNvPr>
          <p:cNvSpPr txBox="1">
            <a:spLocks/>
          </p:cNvSpPr>
          <p:nvPr/>
        </p:nvSpPr>
        <p:spPr>
          <a:xfrm>
            <a:off x="1415111" y="1108408"/>
            <a:ext cx="9361779" cy="322721"/>
          </a:xfrm>
          <a:prstGeom prst="rect">
            <a:avLst/>
          </a:prstGeom>
        </p:spPr>
        <p:txBody>
          <a:bodyPr vert="horz" lIns="0" tIns="0" rIns="0" bIns="0" rtlCol="0">
            <a:normAutofit/>
          </a:bodyPr>
          <a:lstStyle>
            <a:lvl1pPr marL="0" indent="0" algn="ctr" defTabSz="914721" rtl="0" eaLnBrk="1" latinLnBrk="0" hangingPunct="1">
              <a:lnSpc>
                <a:spcPct val="100000"/>
              </a:lnSpc>
              <a:spcBef>
                <a:spcPts val="0"/>
              </a:spcBef>
              <a:spcAft>
                <a:spcPts val="0"/>
              </a:spcAft>
              <a:buFont typeface="Arial" panose="020B0604020202020204" pitchFamily="34" charset="0"/>
              <a:buNone/>
              <a:defRPr sz="1901" b="0" kern="1200" baseline="0">
                <a:solidFill>
                  <a:schemeClr val="lt1"/>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nb-NO" sz="1900" dirty="0">
                <a:latin typeface="DINOT" panose="020B0504020101020102" pitchFamily="34" charset="77"/>
              </a:rPr>
              <a:t>Delmål</a:t>
            </a:r>
          </a:p>
        </p:txBody>
      </p:sp>
    </p:spTree>
    <p:extLst>
      <p:ext uri="{BB962C8B-B14F-4D97-AF65-F5344CB8AC3E}">
        <p14:creationId xmlns:p14="http://schemas.microsoft.com/office/powerpoint/2010/main" val="3505498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6F06E-B979-C441-9F89-72F78D664E2C}"/>
              </a:ext>
            </a:extLst>
          </p:cNvPr>
          <p:cNvPicPr>
            <a:picLocks noChangeAspect="1"/>
          </p:cNvPicPr>
          <p:nvPr/>
        </p:nvPicPr>
        <p:blipFill>
          <a:blip r:embed="rId3"/>
          <a:stretch>
            <a:fillRect/>
          </a:stretch>
        </p:blipFill>
        <p:spPr>
          <a:xfrm>
            <a:off x="9610661" y="4539358"/>
            <a:ext cx="1202835" cy="759236"/>
          </a:xfrm>
          <a:prstGeom prst="rect">
            <a:avLst/>
          </a:prstGeom>
        </p:spPr>
      </p:pic>
      <p:pic>
        <p:nvPicPr>
          <p:cNvPr id="4" name="Picture 3">
            <a:extLst>
              <a:ext uri="{FF2B5EF4-FFF2-40B4-BE49-F238E27FC236}">
                <a16:creationId xmlns:a16="http://schemas.microsoft.com/office/drawing/2014/main" id="{CF270D8E-9861-9046-9935-F8F4B4A95D69}"/>
              </a:ext>
            </a:extLst>
          </p:cNvPr>
          <p:cNvPicPr>
            <a:picLocks noChangeAspect="1"/>
          </p:cNvPicPr>
          <p:nvPr/>
        </p:nvPicPr>
        <p:blipFill>
          <a:blip r:embed="rId4"/>
          <a:stretch>
            <a:fillRect/>
          </a:stretch>
        </p:blipFill>
        <p:spPr>
          <a:xfrm>
            <a:off x="6605758" y="2076674"/>
            <a:ext cx="2692396" cy="323088"/>
          </a:xfrm>
          <a:prstGeom prst="rect">
            <a:avLst/>
          </a:prstGeom>
        </p:spPr>
      </p:pic>
      <p:pic>
        <p:nvPicPr>
          <p:cNvPr id="5" name="Picture 4">
            <a:extLst>
              <a:ext uri="{FF2B5EF4-FFF2-40B4-BE49-F238E27FC236}">
                <a16:creationId xmlns:a16="http://schemas.microsoft.com/office/drawing/2014/main" id="{5B414112-78EC-E646-936B-66BD8BBA8739}"/>
              </a:ext>
            </a:extLst>
          </p:cNvPr>
          <p:cNvPicPr>
            <a:picLocks noChangeAspect="1"/>
          </p:cNvPicPr>
          <p:nvPr/>
        </p:nvPicPr>
        <p:blipFill>
          <a:blip r:embed="rId5"/>
          <a:stretch>
            <a:fillRect/>
          </a:stretch>
        </p:blipFill>
        <p:spPr>
          <a:xfrm>
            <a:off x="6605757" y="3982062"/>
            <a:ext cx="2116997" cy="691264"/>
          </a:xfrm>
          <a:prstGeom prst="rect">
            <a:avLst/>
          </a:prstGeom>
        </p:spPr>
      </p:pic>
      <p:pic>
        <p:nvPicPr>
          <p:cNvPr id="6" name="Picture 5">
            <a:extLst>
              <a:ext uri="{FF2B5EF4-FFF2-40B4-BE49-F238E27FC236}">
                <a16:creationId xmlns:a16="http://schemas.microsoft.com/office/drawing/2014/main" id="{243BCF33-A30C-7845-9C72-3C4D342F8CFD}"/>
              </a:ext>
            </a:extLst>
          </p:cNvPr>
          <p:cNvPicPr>
            <a:picLocks noChangeAspect="1"/>
          </p:cNvPicPr>
          <p:nvPr/>
        </p:nvPicPr>
        <p:blipFill>
          <a:blip r:embed="rId6"/>
          <a:stretch>
            <a:fillRect/>
          </a:stretch>
        </p:blipFill>
        <p:spPr>
          <a:xfrm>
            <a:off x="9775211" y="2177668"/>
            <a:ext cx="2029209" cy="773566"/>
          </a:xfrm>
          <a:prstGeom prst="rect">
            <a:avLst/>
          </a:prstGeom>
        </p:spPr>
      </p:pic>
      <p:pic>
        <p:nvPicPr>
          <p:cNvPr id="7" name="Picture 6">
            <a:extLst>
              <a:ext uri="{FF2B5EF4-FFF2-40B4-BE49-F238E27FC236}">
                <a16:creationId xmlns:a16="http://schemas.microsoft.com/office/drawing/2014/main" id="{FE430579-674A-A04B-9970-60628BEF21F5}"/>
              </a:ext>
            </a:extLst>
          </p:cNvPr>
          <p:cNvPicPr>
            <a:picLocks noChangeAspect="1"/>
          </p:cNvPicPr>
          <p:nvPr/>
        </p:nvPicPr>
        <p:blipFill>
          <a:blip r:embed="rId7"/>
          <a:stretch>
            <a:fillRect/>
          </a:stretch>
        </p:blipFill>
        <p:spPr>
          <a:xfrm>
            <a:off x="6605758" y="3035540"/>
            <a:ext cx="2273585" cy="452905"/>
          </a:xfrm>
          <a:prstGeom prst="rect">
            <a:avLst/>
          </a:prstGeom>
        </p:spPr>
      </p:pic>
      <p:pic>
        <p:nvPicPr>
          <p:cNvPr id="8" name="Picture 7">
            <a:extLst>
              <a:ext uri="{FF2B5EF4-FFF2-40B4-BE49-F238E27FC236}">
                <a16:creationId xmlns:a16="http://schemas.microsoft.com/office/drawing/2014/main" id="{549C462D-2E51-E94D-A124-A4F7BB1B389F}"/>
              </a:ext>
            </a:extLst>
          </p:cNvPr>
          <p:cNvPicPr>
            <a:picLocks noChangeAspect="1"/>
          </p:cNvPicPr>
          <p:nvPr/>
        </p:nvPicPr>
        <p:blipFill>
          <a:blip r:embed="rId8"/>
          <a:stretch>
            <a:fillRect/>
          </a:stretch>
        </p:blipFill>
        <p:spPr>
          <a:xfrm>
            <a:off x="6647977" y="5298594"/>
            <a:ext cx="2231365" cy="521618"/>
          </a:xfrm>
          <a:prstGeom prst="rect">
            <a:avLst/>
          </a:prstGeom>
        </p:spPr>
      </p:pic>
      <p:pic>
        <p:nvPicPr>
          <p:cNvPr id="9" name="Picture 8">
            <a:extLst>
              <a:ext uri="{FF2B5EF4-FFF2-40B4-BE49-F238E27FC236}">
                <a16:creationId xmlns:a16="http://schemas.microsoft.com/office/drawing/2014/main" id="{8DBD1EB9-E277-5840-9874-4792D134A8DB}"/>
              </a:ext>
            </a:extLst>
          </p:cNvPr>
          <p:cNvPicPr>
            <a:picLocks noChangeAspect="1"/>
          </p:cNvPicPr>
          <p:nvPr/>
        </p:nvPicPr>
        <p:blipFill rotWithShape="1">
          <a:blip r:embed="rId9"/>
          <a:srcRect l="23372" t="3968" r="26429"/>
          <a:stretch/>
        </p:blipFill>
        <p:spPr>
          <a:xfrm>
            <a:off x="9611222" y="3064381"/>
            <a:ext cx="1178593" cy="1178263"/>
          </a:xfrm>
          <a:prstGeom prst="rect">
            <a:avLst/>
          </a:prstGeom>
        </p:spPr>
      </p:pic>
      <p:sp>
        <p:nvSpPr>
          <p:cNvPr id="2" name="Title 1">
            <a:extLst>
              <a:ext uri="{FF2B5EF4-FFF2-40B4-BE49-F238E27FC236}">
                <a16:creationId xmlns:a16="http://schemas.microsoft.com/office/drawing/2014/main" id="{D8C13611-1BEF-1741-B43A-50DDE001823F}"/>
              </a:ext>
            </a:extLst>
          </p:cNvPr>
          <p:cNvSpPr>
            <a:spLocks noGrp="1"/>
          </p:cNvSpPr>
          <p:nvPr>
            <p:ph type="title"/>
          </p:nvPr>
        </p:nvSpPr>
        <p:spPr/>
        <p:txBody>
          <a:bodyPr/>
          <a:lstStyle/>
          <a:p>
            <a:r>
              <a:rPr lang="nb-NO" dirty="0"/>
              <a:t>Involverte tjenesteeiere</a:t>
            </a:r>
          </a:p>
        </p:txBody>
      </p:sp>
      <p:pic>
        <p:nvPicPr>
          <p:cNvPr id="18" name="Bilde 17">
            <a:extLst>
              <a:ext uri="{FF2B5EF4-FFF2-40B4-BE49-F238E27FC236}">
                <a16:creationId xmlns:a16="http://schemas.microsoft.com/office/drawing/2014/main" id="{5C02CA17-9D12-654A-B60A-42158C7D36C6}"/>
              </a:ext>
            </a:extLst>
          </p:cNvPr>
          <p:cNvPicPr>
            <a:picLocks noChangeAspect="1"/>
          </p:cNvPicPr>
          <p:nvPr/>
        </p:nvPicPr>
        <p:blipFill rotWithShape="1">
          <a:blip r:embed="rId10">
            <a:extLst>
              <a:ext uri="{28A0092B-C50C-407E-A947-70E740481C1C}">
                <a14:useLocalDpi xmlns:a14="http://schemas.microsoft.com/office/drawing/2010/main" val="0"/>
              </a:ext>
            </a:extLst>
          </a:blip>
          <a:srcRect l="32381" t="1191" r="500" b="17006"/>
          <a:stretch/>
        </p:blipFill>
        <p:spPr>
          <a:xfrm rot="5400000">
            <a:off x="-264319" y="2942978"/>
            <a:ext cx="6153186" cy="5624547"/>
          </a:xfrm>
          <a:prstGeom prst="rect">
            <a:avLst/>
          </a:prstGeom>
        </p:spPr>
      </p:pic>
      <p:pic>
        <p:nvPicPr>
          <p:cNvPr id="17" name="Bilde 16">
            <a:extLst>
              <a:ext uri="{FF2B5EF4-FFF2-40B4-BE49-F238E27FC236}">
                <a16:creationId xmlns:a16="http://schemas.microsoft.com/office/drawing/2014/main" id="{7101C516-5D37-A943-ADC4-D3F7166788F9}"/>
              </a:ext>
            </a:extLst>
          </p:cNvPr>
          <p:cNvPicPr>
            <a:picLocks noChangeAspect="1"/>
          </p:cNvPicPr>
          <p:nvPr/>
        </p:nvPicPr>
        <p:blipFill rotWithShape="1">
          <a:blip r:embed="rId11">
            <a:extLst>
              <a:ext uri="{28A0092B-C50C-407E-A947-70E740481C1C}">
                <a14:useLocalDpi xmlns:a14="http://schemas.microsoft.com/office/drawing/2010/main" val="0"/>
              </a:ext>
            </a:extLst>
          </a:blip>
          <a:srcRect l="7871" r="9534"/>
          <a:stretch/>
        </p:blipFill>
        <p:spPr>
          <a:xfrm>
            <a:off x="1491947" y="-26398"/>
            <a:ext cx="4132601" cy="3594968"/>
          </a:xfrm>
          <a:prstGeom prst="rect">
            <a:avLst/>
          </a:prstGeom>
        </p:spPr>
      </p:pic>
      <p:pic>
        <p:nvPicPr>
          <p:cNvPr id="19" name="Picture 4">
            <a:extLst>
              <a:ext uri="{FF2B5EF4-FFF2-40B4-BE49-F238E27FC236}">
                <a16:creationId xmlns:a16="http://schemas.microsoft.com/office/drawing/2014/main" id="{F481F221-77DE-0343-AB14-EEA4A82C7A14}"/>
              </a:ext>
            </a:extLst>
          </p:cNvPr>
          <p:cNvPicPr>
            <a:picLocks noChangeAspect="1"/>
          </p:cNvPicPr>
          <p:nvPr/>
        </p:nvPicPr>
        <p:blipFill rotWithShape="1">
          <a:blip r:embed="rId12">
            <a:extLst>
              <a:ext uri="{28A0092B-C50C-407E-A947-70E740481C1C}">
                <a14:useLocalDpi xmlns:a14="http://schemas.microsoft.com/office/drawing/2010/main" val="0"/>
              </a:ext>
            </a:extLst>
          </a:blip>
          <a:srcRect l="23176" t="153" r="34782" b="25163"/>
          <a:stretch/>
        </p:blipFill>
        <p:spPr>
          <a:xfrm>
            <a:off x="-16906" y="-21213"/>
            <a:ext cx="2684525" cy="3576535"/>
          </a:xfrm>
          <a:prstGeom prst="rect">
            <a:avLst/>
          </a:prstGeom>
        </p:spPr>
      </p:pic>
    </p:spTree>
    <p:extLst>
      <p:ext uri="{BB962C8B-B14F-4D97-AF65-F5344CB8AC3E}">
        <p14:creationId xmlns:p14="http://schemas.microsoft.com/office/powerpoint/2010/main" val="28235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98347950-1F1C-7C4B-A3F2-0C8902E77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80276" y="451926"/>
            <a:ext cx="8322108" cy="5901341"/>
          </a:xfrm>
          <a:prstGeom prst="rect">
            <a:avLst/>
          </a:prstGeom>
        </p:spPr>
      </p:pic>
      <p:sp>
        <p:nvSpPr>
          <p:cNvPr id="3" name="Content Placeholder 2">
            <a:extLst>
              <a:ext uri="{FF2B5EF4-FFF2-40B4-BE49-F238E27FC236}">
                <a16:creationId xmlns:a16="http://schemas.microsoft.com/office/drawing/2014/main" id="{76BF012B-50E9-6541-BF44-4F65E195FDEB}"/>
              </a:ext>
            </a:extLst>
          </p:cNvPr>
          <p:cNvSpPr>
            <a:spLocks noGrp="1"/>
          </p:cNvSpPr>
          <p:nvPr>
            <p:ph type="body" sz="quarter" idx="14"/>
          </p:nvPr>
        </p:nvSpPr>
        <p:spPr>
          <a:xfrm>
            <a:off x="611511" y="1953803"/>
            <a:ext cx="5148509" cy="4391468"/>
          </a:xfrm>
        </p:spPr>
        <p:txBody>
          <a:bodyPr>
            <a:normAutofit/>
          </a:bodyPr>
          <a:lstStyle/>
          <a:p>
            <a:pPr marL="342797" indent="-342797">
              <a:buFont typeface="Arial" panose="020B0604020202020204" pitchFamily="34" charset="0"/>
              <a:buChar char="•"/>
            </a:pPr>
            <a:r>
              <a:rPr lang="nb-NO" sz="2399" dirty="0"/>
              <a:t>Prosessen rundt tjenesteutvikling er omfattende og uoversiktlig, og det er ikke kun verktøyene som er avgjørende for opplevelsen av tjenesteutvikling</a:t>
            </a:r>
          </a:p>
          <a:p>
            <a:pPr lvl="1"/>
            <a:r>
              <a:rPr lang="nb-NO" sz="1899" dirty="0"/>
              <a:t>Tjenesteeiere kan deles i to hovedgrupper, store og små, med særegne kjennetegn og behov</a:t>
            </a:r>
          </a:p>
          <a:p>
            <a:pPr lvl="1"/>
            <a:r>
              <a:rPr lang="nb-NO" sz="1899" dirty="0"/>
              <a:t>Tjenesteutviklere kan også deles i to grupper: utviklere og de uten teknisk kompetanse</a:t>
            </a:r>
          </a:p>
        </p:txBody>
      </p:sp>
      <p:sp>
        <p:nvSpPr>
          <p:cNvPr id="2" name="Title 1">
            <a:extLst>
              <a:ext uri="{FF2B5EF4-FFF2-40B4-BE49-F238E27FC236}">
                <a16:creationId xmlns:a16="http://schemas.microsoft.com/office/drawing/2014/main" id="{FD5A7DF8-EC24-5E47-9731-A4130DBDC301}"/>
              </a:ext>
            </a:extLst>
          </p:cNvPr>
          <p:cNvSpPr>
            <a:spLocks noGrp="1"/>
          </p:cNvSpPr>
          <p:nvPr>
            <p:ph type="title"/>
          </p:nvPr>
        </p:nvSpPr>
        <p:spPr>
          <a:xfrm>
            <a:off x="611511" y="559975"/>
            <a:ext cx="5148509" cy="1154177"/>
          </a:xfrm>
        </p:spPr>
        <p:txBody>
          <a:bodyPr/>
          <a:lstStyle/>
          <a:p>
            <a:r>
              <a:rPr lang="nb-NO" dirty="0"/>
              <a:t>Hovedfunn fra innsiktsfasen</a:t>
            </a:r>
          </a:p>
        </p:txBody>
      </p:sp>
      <p:sp>
        <p:nvSpPr>
          <p:cNvPr id="9" name="TekstSylinder 8">
            <a:extLst>
              <a:ext uri="{FF2B5EF4-FFF2-40B4-BE49-F238E27FC236}">
                <a16:creationId xmlns:a16="http://schemas.microsoft.com/office/drawing/2014/main" id="{953C055C-7893-DC4F-B816-2696EAFC8657}"/>
              </a:ext>
            </a:extLst>
          </p:cNvPr>
          <p:cNvSpPr txBox="1"/>
          <p:nvPr/>
        </p:nvSpPr>
        <p:spPr>
          <a:xfrm>
            <a:off x="13613064" y="1053373"/>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844614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E611-8447-E742-A607-E083139C2A92}"/>
              </a:ext>
            </a:extLst>
          </p:cNvPr>
          <p:cNvSpPr>
            <a:spLocks noGrp="1"/>
          </p:cNvSpPr>
          <p:nvPr>
            <p:ph type="title"/>
          </p:nvPr>
        </p:nvSpPr>
        <p:spPr>
          <a:xfrm>
            <a:off x="715913" y="2920822"/>
            <a:ext cx="8640100" cy="1154177"/>
          </a:xfrm>
        </p:spPr>
        <p:txBody>
          <a:bodyPr>
            <a:normAutofit fontScale="90000"/>
          </a:bodyPr>
          <a:lstStyle/>
          <a:p>
            <a:r>
              <a:rPr lang="nb-NO" sz="3599" dirty="0">
                <a:latin typeface="DINOT" panose="020B0504020101020102" pitchFamily="34" charset="77"/>
              </a:rPr>
              <a:t>Tjenestekonsept</a:t>
            </a:r>
            <a:r>
              <a:rPr lang="nb-NO" dirty="0"/>
              <a:t> </a:t>
            </a:r>
            <a:br>
              <a:rPr lang="nb-NO" dirty="0"/>
            </a:br>
            <a:r>
              <a:rPr lang="nb-NO" dirty="0"/>
              <a:t> </a:t>
            </a:r>
            <a:br>
              <a:rPr lang="nb-NO" dirty="0"/>
            </a:br>
            <a:r>
              <a:rPr lang="nb-NO" sz="5298" dirty="0">
                <a:latin typeface="DIN Alternate" panose="020B0500000000000000" pitchFamily="34" charset="77"/>
              </a:rPr>
              <a:t>Deling og gjenbruk</a:t>
            </a:r>
            <a:endParaRPr lang="nb-NO" dirty="0">
              <a:latin typeface="DIN Alternate" panose="020B0500000000000000" pitchFamily="34" charset="77"/>
            </a:endParaRPr>
          </a:p>
        </p:txBody>
      </p:sp>
    </p:spTree>
    <p:extLst>
      <p:ext uri="{BB962C8B-B14F-4D97-AF65-F5344CB8AC3E}">
        <p14:creationId xmlns:p14="http://schemas.microsoft.com/office/powerpoint/2010/main" val="4246404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6ACBA43-33B6-1E4E-AFC0-8A947B3C760C}"/>
              </a:ext>
            </a:extLst>
          </p:cNvPr>
          <p:cNvSpPr>
            <a:spLocks noGrp="1"/>
          </p:cNvSpPr>
          <p:nvPr>
            <p:ph type="body" idx="1"/>
          </p:nvPr>
        </p:nvSpPr>
        <p:spPr>
          <a:xfrm>
            <a:off x="768151" y="2783609"/>
            <a:ext cx="10655700" cy="2549105"/>
          </a:xfrm>
        </p:spPr>
        <p:txBody>
          <a:bodyPr>
            <a:normAutofit/>
          </a:bodyPr>
          <a:lstStyle/>
          <a:p>
            <a:pPr algn="ctr"/>
            <a:r>
              <a:rPr lang="nb-NO" sz="2399" dirty="0"/>
              <a:t>Tjenestekonseptet handler om å fremme produktivitet og stimulere til nye former for verdiskapning. Det handler om deling og gjenbruk av hverandres kompetanse og arbeid.  Alle som vil kan bidra til samarbeidet, men tillitt til systemet og hverandre er viktig for å lykkes.</a:t>
            </a:r>
          </a:p>
          <a:p>
            <a:pPr algn="ctr"/>
            <a:endParaRPr lang="nb-NO" sz="2399" dirty="0"/>
          </a:p>
          <a:p>
            <a:pPr algn="ctr"/>
            <a:r>
              <a:rPr lang="nb-NO" sz="2399" dirty="0"/>
              <a:t>Idéen er at jo fler som bidrar, jo enklere blir det å bygge komplekse tjenester.</a:t>
            </a:r>
          </a:p>
          <a:p>
            <a:endParaRPr lang="nb-NO" dirty="0"/>
          </a:p>
        </p:txBody>
      </p:sp>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1309206"/>
            <a:ext cx="10655701" cy="1331565"/>
          </a:xfrm>
        </p:spPr>
        <p:txBody>
          <a:bodyPr>
            <a:normAutofit/>
          </a:bodyPr>
          <a:lstStyle/>
          <a:p>
            <a:pPr algn="ctr"/>
            <a:r>
              <a:rPr lang="nb-NO" sz="3999" dirty="0">
                <a:solidFill>
                  <a:schemeClr val="bg1"/>
                </a:solidFill>
                <a:ea typeface="+mn-ea"/>
                <a:cs typeface="+mn-cs"/>
              </a:rPr>
              <a:t>Deling og gjenbruk </a:t>
            </a:r>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
        <p:nvSpPr>
          <p:cNvPr id="3" name="TekstSylinder 2">
            <a:extLst>
              <a:ext uri="{FF2B5EF4-FFF2-40B4-BE49-F238E27FC236}">
                <a16:creationId xmlns:a16="http://schemas.microsoft.com/office/drawing/2014/main" id="{71AE4F68-A35A-8741-8B5B-690D821278D1}"/>
              </a:ext>
            </a:extLst>
          </p:cNvPr>
          <p:cNvSpPr txBox="1"/>
          <p:nvPr/>
        </p:nvSpPr>
        <p:spPr>
          <a:xfrm>
            <a:off x="4239426" y="1154228"/>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158266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5BFB85-F362-034D-9E83-9F1B1393B4BE}"/>
              </a:ext>
            </a:extLst>
          </p:cNvPr>
          <p:cNvSpPr>
            <a:spLocks noGrp="1"/>
          </p:cNvSpPr>
          <p:nvPr>
            <p:ph type="title"/>
          </p:nvPr>
        </p:nvSpPr>
        <p:spPr>
          <a:xfrm>
            <a:off x="768150" y="551885"/>
            <a:ext cx="10655700" cy="1162267"/>
          </a:xfrm>
        </p:spPr>
        <p:txBody>
          <a:bodyPr>
            <a:normAutofit/>
          </a:bodyPr>
          <a:lstStyle/>
          <a:p>
            <a:pPr algn="ctr"/>
            <a:r>
              <a:rPr lang="nb-NO" sz="3999" dirty="0">
                <a:solidFill>
                  <a:schemeClr val="tx1">
                    <a:lumMod val="75000"/>
                    <a:lumOff val="25000"/>
                  </a:schemeClr>
                </a:solidFill>
                <a:ea typeface="+mn-ea"/>
                <a:cs typeface="+mn-cs"/>
              </a:rPr>
              <a:t>Gjenbruk </a:t>
            </a:r>
            <a:r>
              <a:rPr lang="nb-NO" sz="3999" dirty="0">
                <a:solidFill>
                  <a:schemeClr val="tx1">
                    <a:lumMod val="75000"/>
                    <a:lumOff val="25000"/>
                  </a:schemeClr>
                </a:solidFill>
              </a:rPr>
              <a:t>og deling</a:t>
            </a:r>
            <a:endParaRPr lang="nb-NO" sz="3999" dirty="0">
              <a:solidFill>
                <a:schemeClr val="tx1">
                  <a:lumMod val="75000"/>
                  <a:lumOff val="25000"/>
                </a:schemeClr>
              </a:solidFill>
              <a:ea typeface="+mn-ea"/>
              <a:cs typeface="+mn-cs"/>
            </a:endParaRPr>
          </a:p>
        </p:txBody>
      </p:sp>
      <p:sp>
        <p:nvSpPr>
          <p:cNvPr id="6" name="Plassholder for innhold 2">
            <a:extLst>
              <a:ext uri="{FF2B5EF4-FFF2-40B4-BE49-F238E27FC236}">
                <a16:creationId xmlns:a16="http://schemas.microsoft.com/office/drawing/2014/main" id="{D4435C67-3C36-084B-A4A6-85C73EFB4203}"/>
              </a:ext>
            </a:extLst>
          </p:cNvPr>
          <p:cNvSpPr txBox="1">
            <a:spLocks/>
          </p:cNvSpPr>
          <p:nvPr/>
        </p:nvSpPr>
        <p:spPr>
          <a:xfrm>
            <a:off x="940506" y="1714153"/>
            <a:ext cx="10639195" cy="4337932"/>
          </a:xfrm>
          <a:prstGeom prst="rect">
            <a:avLst/>
          </a:prstGeom>
        </p:spPr>
        <p:txBody>
          <a:bodyPr vert="horz" lIns="0" tIns="0" rIns="0" bIns="0" rtlCol="0">
            <a:normAutofit lnSpcReduction="10000"/>
          </a:bodyPr>
          <a:lstStyle>
            <a:lvl1pPr marL="180072" indent="-180072" algn="l" defTabSz="914721" rtl="0" eaLnBrk="1" latinLnBrk="0" hangingPunct="1">
              <a:lnSpc>
                <a:spcPct val="100000"/>
              </a:lnSpc>
              <a:spcBef>
                <a:spcPts val="1000"/>
              </a:spcBef>
              <a:spcAft>
                <a:spcPts val="1000"/>
              </a:spcAft>
              <a:buFont typeface="Arial" panose="020B0604020202020204" pitchFamily="34" charset="0"/>
              <a:buChar char="•"/>
              <a:defRPr sz="1701" b="0" kern="1200" baseline="0">
                <a:solidFill>
                  <a:srgbClr val="6A6A6A"/>
                </a:solidFill>
                <a:latin typeface="+mn-lt"/>
                <a:ea typeface="+mn-ea"/>
                <a:cs typeface="+mn-cs"/>
              </a:defRPr>
            </a:lvl1pPr>
            <a:lvl2pPr marL="450180"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2pPr>
            <a:lvl3pPr marL="720288"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3pPr>
            <a:lvl4pPr marL="990396"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4pPr>
            <a:lvl5pPr marL="1260504" indent="-180072" algn="l" defTabSz="914721" rtl="0" eaLnBrk="1" latinLnBrk="0" hangingPunct="1">
              <a:lnSpc>
                <a:spcPct val="100000"/>
              </a:lnSpc>
              <a:spcBef>
                <a:spcPts val="0"/>
              </a:spcBef>
              <a:spcAft>
                <a:spcPts val="250"/>
              </a:spcAft>
              <a:buFont typeface="Arial" panose="020B0604020202020204" pitchFamily="34" charset="0"/>
              <a:buChar char="−"/>
              <a:defRPr sz="1601" kern="1200">
                <a:solidFill>
                  <a:srgbClr val="6A6A6A"/>
                </a:solidFill>
                <a:latin typeface="+mn-lt"/>
                <a:ea typeface="+mn-ea"/>
                <a:cs typeface="+mn-cs"/>
              </a:defRPr>
            </a:lvl5pPr>
            <a:lvl6pPr marL="251548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84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30201"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560" indent="-228680" algn="l" defTabSz="91472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70027" lvl="1" indent="0" algn="ctr">
              <a:buNone/>
            </a:pPr>
            <a:endParaRPr lang="nb-NO" sz="1899" dirty="0"/>
          </a:p>
          <a:p>
            <a:pPr marL="270027" lvl="1" indent="0" algn="ctr">
              <a:buNone/>
            </a:pPr>
            <a:endParaRPr lang="nb-NO" sz="1999" dirty="0"/>
          </a:p>
          <a:p>
            <a:pPr marL="270027" lvl="1" indent="0" algn="ctr">
              <a:buNone/>
            </a:pPr>
            <a:r>
              <a:rPr lang="nb-NO" sz="1999" dirty="0"/>
              <a:t>Deling og gjenbruk kan skje i alle faser av brukerreisen, på tvers av kanaler og via ulike former for møteplasser. </a:t>
            </a:r>
          </a:p>
          <a:p>
            <a:pPr marL="270027" lvl="1" indent="0" algn="ctr">
              <a:buNone/>
            </a:pPr>
            <a:endParaRPr lang="nb-NO" sz="1999" dirty="0"/>
          </a:p>
          <a:p>
            <a:pPr lvl="1" algn="ctr">
              <a:buFont typeface="Wingdings" pitchFamily="2" charset="2"/>
              <a:buChar char="§"/>
            </a:pPr>
            <a:r>
              <a:rPr lang="nb-NO" sz="1999" dirty="0"/>
              <a:t>Kode &amp; datasett</a:t>
            </a:r>
          </a:p>
          <a:p>
            <a:pPr lvl="1" algn="ctr">
              <a:buFont typeface="Wingdings" pitchFamily="2" charset="2"/>
              <a:buChar char="§"/>
            </a:pPr>
            <a:r>
              <a:rPr lang="nb-NO" sz="1999" dirty="0"/>
              <a:t>Visuelle elementer</a:t>
            </a:r>
          </a:p>
          <a:p>
            <a:pPr lvl="1" algn="ctr">
              <a:buFont typeface="Wingdings" pitchFamily="2" charset="2"/>
              <a:buChar char="§"/>
            </a:pPr>
            <a:r>
              <a:rPr lang="nb-NO" sz="1999" dirty="0"/>
              <a:t>Dokumentasjon &amp; forklaringer</a:t>
            </a:r>
          </a:p>
          <a:p>
            <a:pPr lvl="1" algn="ctr">
              <a:buFont typeface="Wingdings" pitchFamily="2" charset="2"/>
              <a:buChar char="§"/>
            </a:pPr>
            <a:r>
              <a:rPr lang="nb-NO" sz="1999" dirty="0"/>
              <a:t>Begreper &amp; standardiseringer </a:t>
            </a:r>
          </a:p>
          <a:p>
            <a:pPr lvl="1" algn="ctr">
              <a:buFont typeface="Wingdings" pitchFamily="2" charset="2"/>
              <a:buChar char="§"/>
            </a:pPr>
            <a:r>
              <a:rPr lang="nb-NO" sz="1999" dirty="0"/>
              <a:t>Designprinsipper</a:t>
            </a:r>
          </a:p>
          <a:p>
            <a:pPr lvl="1" algn="ctr">
              <a:buFont typeface="Wingdings" pitchFamily="2" charset="2"/>
              <a:buChar char="§"/>
            </a:pPr>
            <a:r>
              <a:rPr lang="nb-NO" sz="1999" dirty="0"/>
              <a:t>Erfaringer &amp; tanker</a:t>
            </a:r>
          </a:p>
          <a:p>
            <a:pPr lvl="1" algn="ctr">
              <a:buFont typeface="Wingdings" pitchFamily="2" charset="2"/>
              <a:buChar char="§"/>
            </a:pPr>
            <a:r>
              <a:rPr lang="nb-NO" sz="1999" dirty="0"/>
              <a:t>Ressurser &amp; hjelp</a:t>
            </a:r>
          </a:p>
          <a:p>
            <a:pPr lvl="1" algn="ctr">
              <a:buFont typeface="Wingdings" pitchFamily="2" charset="2"/>
              <a:buChar char="§"/>
            </a:pPr>
            <a:r>
              <a:rPr lang="nb-NO" sz="1999" dirty="0"/>
              <a:t>Tips &amp; ideer</a:t>
            </a:r>
            <a:endParaRPr lang="nb-NO" sz="1999" b="1" dirty="0"/>
          </a:p>
          <a:p>
            <a:pPr marL="0" indent="0">
              <a:spcBef>
                <a:spcPts val="0"/>
              </a:spcBef>
              <a:spcAft>
                <a:spcPts val="0"/>
              </a:spcAft>
              <a:buNone/>
            </a:pPr>
            <a:endParaRPr lang="nb-NO" sz="1899" b="1" dirty="0"/>
          </a:p>
          <a:p>
            <a:pPr marL="0" indent="0">
              <a:buNone/>
            </a:pPr>
            <a:endParaRPr lang="nb-NO" sz="1700" dirty="0"/>
          </a:p>
        </p:txBody>
      </p:sp>
      <p:sp>
        <p:nvSpPr>
          <p:cNvPr id="4" name="Rektangel 3">
            <a:extLst>
              <a:ext uri="{FF2B5EF4-FFF2-40B4-BE49-F238E27FC236}">
                <a16:creationId xmlns:a16="http://schemas.microsoft.com/office/drawing/2014/main" id="{29B9995E-1CAC-544E-B973-1B205C6FB9EA}"/>
              </a:ext>
            </a:extLst>
          </p:cNvPr>
          <p:cNvSpPr/>
          <p:nvPr/>
        </p:nvSpPr>
        <p:spPr>
          <a:xfrm>
            <a:off x="768150" y="1663733"/>
            <a:ext cx="10343997" cy="369236"/>
          </a:xfrm>
          <a:prstGeom prst="rect">
            <a:avLst/>
          </a:prstGeom>
        </p:spPr>
        <p:txBody>
          <a:bodyPr wrap="square">
            <a:spAutoFit/>
          </a:bodyPr>
          <a:lstStyle/>
          <a:p>
            <a:r>
              <a:rPr lang="nb-NO" sz="1799" dirty="0"/>
              <a:t> </a:t>
            </a:r>
          </a:p>
        </p:txBody>
      </p:sp>
      <p:sp>
        <p:nvSpPr>
          <p:cNvPr id="10" name="TekstSylinder 9">
            <a:extLst>
              <a:ext uri="{FF2B5EF4-FFF2-40B4-BE49-F238E27FC236}">
                <a16:creationId xmlns:a16="http://schemas.microsoft.com/office/drawing/2014/main" id="{E7476117-2E44-504F-9F4F-991E31A57B28}"/>
              </a:ext>
            </a:extLst>
          </p:cNvPr>
          <p:cNvSpPr txBox="1"/>
          <p:nvPr/>
        </p:nvSpPr>
        <p:spPr>
          <a:xfrm>
            <a:off x="2295563" y="182931"/>
            <a:ext cx="0" cy="0"/>
          </a:xfrm>
          <a:prstGeom prst="rect">
            <a:avLst/>
          </a:prstGeom>
        </p:spPr>
        <p:txBody>
          <a:bodyPr vert="horz" wrap="none" lIns="0" tIns="0" rIns="0" bIns="0" rtlCol="0" anchor="ctr">
            <a:normAutofit fontScale="25000" lnSpcReduction="20000"/>
          </a:bodyPr>
          <a:lstStyle/>
          <a:p>
            <a:pPr algn="l"/>
            <a:endParaRPr lang="nb-NO" sz="1799" dirty="0">
              <a:solidFill>
                <a:schemeClr val="accent3"/>
              </a:solidFill>
            </a:endParaRPr>
          </a:p>
        </p:txBody>
      </p:sp>
    </p:spTree>
    <p:extLst>
      <p:ext uri="{BB962C8B-B14F-4D97-AF65-F5344CB8AC3E}">
        <p14:creationId xmlns:p14="http://schemas.microsoft.com/office/powerpoint/2010/main" val="207456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4764435" y="746892"/>
            <a:ext cx="6659416" cy="5320098"/>
          </a:xfrm>
        </p:spPr>
        <p:txBody>
          <a:bodyPr anchor="ctr">
            <a:normAutofit/>
          </a:bodyPr>
          <a:lstStyle/>
          <a:p>
            <a:pPr marL="0" indent="0" algn="ctr">
              <a:buNone/>
            </a:pPr>
            <a:r>
              <a:rPr lang="nb-NO" sz="2799" b="1" dirty="0"/>
              <a:t>Altinn gir en god start</a:t>
            </a:r>
          </a:p>
          <a:p>
            <a:pPr marL="0" indent="0" algn="ctr">
              <a:buNone/>
            </a:pPr>
            <a:r>
              <a:rPr lang="nb-NO" sz="2399" dirty="0"/>
              <a:t>Altinn involverer og setter rammer for de som vil være en del av fellesskapet, og er åpne og ærlige på det som skjer. </a:t>
            </a:r>
          </a:p>
          <a:p>
            <a:pPr marL="0" indent="0" algn="ctr">
              <a:buNone/>
            </a:pPr>
            <a:r>
              <a:rPr lang="nb-NO" sz="2399" dirty="0"/>
              <a:t>Altinn bidrar med basiskomponenter som trengs for at alle de involverte føler seg ivaretatt. </a:t>
            </a:r>
          </a:p>
          <a:p>
            <a:pPr marL="0" indent="0" algn="ctr">
              <a:buNone/>
            </a:pPr>
            <a:r>
              <a:rPr lang="nb-NO" sz="2399" dirty="0"/>
              <a:t>Løsningen viser, og legger til rette for at de involverte raskt og enkelt finner det som er relevant for seg.</a:t>
            </a:r>
          </a:p>
        </p:txBody>
      </p:sp>
      <p:pic>
        <p:nvPicPr>
          <p:cNvPr id="6" name="Picture 5">
            <a:extLst>
              <a:ext uri="{FF2B5EF4-FFF2-40B4-BE49-F238E27FC236}">
                <a16:creationId xmlns:a16="http://schemas.microsoft.com/office/drawing/2014/main" id="{1A875DE5-F7FA-FC43-B9B6-88509C09D173}"/>
              </a:ext>
            </a:extLst>
          </p:cNvPr>
          <p:cNvPicPr>
            <a:picLocks noChangeAspect="1"/>
          </p:cNvPicPr>
          <p:nvPr/>
        </p:nvPicPr>
        <p:blipFill>
          <a:blip r:embed="rId2"/>
          <a:stretch>
            <a:fillRect/>
          </a:stretch>
        </p:blipFill>
        <p:spPr>
          <a:xfrm>
            <a:off x="1704532" y="2126540"/>
            <a:ext cx="2564732" cy="2564732"/>
          </a:xfrm>
          <a:prstGeom prst="rect">
            <a:avLst/>
          </a:prstGeom>
        </p:spPr>
      </p:pic>
    </p:spTree>
    <p:extLst>
      <p:ext uri="{BB962C8B-B14F-4D97-AF65-F5344CB8AC3E}">
        <p14:creationId xmlns:p14="http://schemas.microsoft.com/office/powerpoint/2010/main" val="242691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0D9977-25E2-4F64-A6B4-5E506FE1F487}"/>
              </a:ext>
            </a:extLst>
          </p:cNvPr>
          <p:cNvSpPr>
            <a:spLocks noGrp="1"/>
          </p:cNvSpPr>
          <p:nvPr>
            <p:ph type="body" sz="quarter" idx="14"/>
          </p:nvPr>
        </p:nvSpPr>
        <p:spPr/>
        <p:txBody>
          <a:bodyPr/>
          <a:lstStyle/>
          <a:p>
            <a:r>
              <a:rPr lang="nb-NO" dirty="0"/>
              <a:t>Hva er det vi skal erstatte?</a:t>
            </a:r>
          </a:p>
        </p:txBody>
      </p:sp>
      <p:sp>
        <p:nvSpPr>
          <p:cNvPr id="5" name="Text Placeholder 4">
            <a:extLst>
              <a:ext uri="{FF2B5EF4-FFF2-40B4-BE49-F238E27FC236}">
                <a16:creationId xmlns:a16="http://schemas.microsoft.com/office/drawing/2014/main" id="{F579D2EC-A905-41E6-90E5-9E146F2373CB}"/>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322067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2" y="1304962"/>
            <a:ext cx="5688118" cy="4207889"/>
          </a:xfrm>
        </p:spPr>
        <p:txBody>
          <a:bodyPr anchor="ctr">
            <a:normAutofit/>
          </a:bodyPr>
          <a:lstStyle/>
          <a:p>
            <a:pPr marL="0" indent="0" algn="ctr">
              <a:buNone/>
            </a:pPr>
            <a:r>
              <a:rPr lang="nb-NO" sz="2799" b="1" dirty="0" err="1"/>
              <a:t>Altinn</a:t>
            </a:r>
            <a:r>
              <a:rPr lang="nb-NO" sz="2799" b="1" dirty="0"/>
              <a:t> inviterer til dialog og erfaringsdeling</a:t>
            </a:r>
          </a:p>
          <a:p>
            <a:pPr marL="0" indent="0" algn="ctr">
              <a:buNone/>
            </a:pPr>
            <a:r>
              <a:rPr lang="nb-NO" sz="2399" dirty="0" err="1"/>
              <a:t>Altinn</a:t>
            </a:r>
            <a:r>
              <a:rPr lang="nb-NO" sz="2399" dirty="0"/>
              <a:t> legger til rette for, og oppfordrer til dialog og erfaringsdeling mellom tjenesteutviklere, men uten å være streng og kontrollerende. </a:t>
            </a:r>
          </a:p>
          <a:p>
            <a:pPr marL="0" indent="0" algn="ctr">
              <a:buNone/>
            </a:pPr>
            <a:r>
              <a:rPr lang="nb-NO" sz="2399" dirty="0"/>
              <a:t>Det betyr at </a:t>
            </a:r>
            <a:r>
              <a:rPr lang="nb-NO" sz="2399" dirty="0" err="1"/>
              <a:t>Altinn</a:t>
            </a:r>
            <a:r>
              <a:rPr lang="nb-NO" sz="2399" dirty="0"/>
              <a:t> ikke alltid er til stede, men stoler på de andre.</a:t>
            </a:r>
          </a:p>
        </p:txBody>
      </p:sp>
      <p:pic>
        <p:nvPicPr>
          <p:cNvPr id="5" name="Picture 4">
            <a:extLst>
              <a:ext uri="{FF2B5EF4-FFF2-40B4-BE49-F238E27FC236}">
                <a16:creationId xmlns:a16="http://schemas.microsoft.com/office/drawing/2014/main" id="{D7BC2C7E-6B46-7045-8C78-BFEB4685135C}"/>
              </a:ext>
            </a:extLst>
          </p:cNvPr>
          <p:cNvPicPr>
            <a:picLocks noChangeAspect="1"/>
          </p:cNvPicPr>
          <p:nvPr/>
        </p:nvPicPr>
        <p:blipFill>
          <a:blip r:embed="rId2"/>
          <a:stretch>
            <a:fillRect/>
          </a:stretch>
        </p:blipFill>
        <p:spPr>
          <a:xfrm>
            <a:off x="7921708" y="2126539"/>
            <a:ext cx="2564732" cy="2564732"/>
          </a:xfrm>
          <a:prstGeom prst="rect">
            <a:avLst/>
          </a:prstGeom>
        </p:spPr>
      </p:pic>
    </p:spTree>
    <p:extLst>
      <p:ext uri="{BB962C8B-B14F-4D97-AF65-F5344CB8AC3E}">
        <p14:creationId xmlns:p14="http://schemas.microsoft.com/office/powerpoint/2010/main" val="415557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90A67-DE66-9043-B2A6-5B1BE1722C78}"/>
              </a:ext>
            </a:extLst>
          </p:cNvPr>
          <p:cNvSpPr>
            <a:spLocks noGrp="1"/>
          </p:cNvSpPr>
          <p:nvPr>
            <p:ph idx="1"/>
          </p:nvPr>
        </p:nvSpPr>
        <p:spPr>
          <a:xfrm>
            <a:off x="768151" y="1418595"/>
            <a:ext cx="5688118" cy="4038548"/>
          </a:xfrm>
        </p:spPr>
        <p:txBody>
          <a:bodyPr anchor="ctr">
            <a:normAutofit/>
          </a:bodyPr>
          <a:lstStyle/>
          <a:p>
            <a:pPr marL="0" indent="0" algn="ctr">
              <a:buNone/>
            </a:pPr>
            <a:r>
              <a:rPr lang="nb-NO" sz="2799" b="1" dirty="0"/>
              <a:t>Innovative sluttbrukertjenester </a:t>
            </a:r>
          </a:p>
          <a:p>
            <a:pPr marL="0" indent="0" algn="ctr">
              <a:buNone/>
            </a:pPr>
            <a:r>
              <a:rPr lang="nb-NO" sz="2399" dirty="0" err="1"/>
              <a:t>Altinn</a:t>
            </a:r>
            <a:r>
              <a:rPr lang="nb-NO" sz="2399" dirty="0"/>
              <a:t> er en pådriver for at det skal kunne lages sammenhengende og helhetlige tjenester som møter sluttbrukere i deres livssituasjon og kontekst.</a:t>
            </a:r>
          </a:p>
          <a:p>
            <a:pPr marL="0" indent="0" algn="ctr">
              <a:buNone/>
            </a:pPr>
            <a:r>
              <a:rPr lang="nb-NO" sz="2399" dirty="0" err="1"/>
              <a:t>Altinn</a:t>
            </a:r>
            <a:r>
              <a:rPr lang="nb-NO" sz="2399" dirty="0"/>
              <a:t> legger til rette for sluttbrukerinvolvering.</a:t>
            </a:r>
            <a:endParaRPr lang="nb-NO" sz="1999" dirty="0"/>
          </a:p>
        </p:txBody>
      </p:sp>
      <p:pic>
        <p:nvPicPr>
          <p:cNvPr id="6" name="Picture 5">
            <a:extLst>
              <a:ext uri="{FF2B5EF4-FFF2-40B4-BE49-F238E27FC236}">
                <a16:creationId xmlns:a16="http://schemas.microsoft.com/office/drawing/2014/main" id="{55930A70-865D-AD46-A881-86B87F1E03A9}"/>
              </a:ext>
            </a:extLst>
          </p:cNvPr>
          <p:cNvPicPr>
            <a:picLocks noChangeAspect="1"/>
          </p:cNvPicPr>
          <p:nvPr/>
        </p:nvPicPr>
        <p:blipFill>
          <a:blip r:embed="rId3"/>
          <a:stretch>
            <a:fillRect/>
          </a:stretch>
        </p:blipFill>
        <p:spPr>
          <a:xfrm>
            <a:off x="7835735" y="2145840"/>
            <a:ext cx="2564732" cy="2564732"/>
          </a:xfrm>
          <a:prstGeom prst="rect">
            <a:avLst/>
          </a:prstGeom>
        </p:spPr>
      </p:pic>
    </p:spTree>
    <p:extLst>
      <p:ext uri="{BB962C8B-B14F-4D97-AF65-F5344CB8AC3E}">
        <p14:creationId xmlns:p14="http://schemas.microsoft.com/office/powerpoint/2010/main" val="359521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86C2-72F4-5E40-B0D1-2B389D0336C5}"/>
              </a:ext>
            </a:extLst>
          </p:cNvPr>
          <p:cNvSpPr>
            <a:spLocks noGrp="1"/>
          </p:cNvSpPr>
          <p:nvPr>
            <p:ph type="title"/>
          </p:nvPr>
        </p:nvSpPr>
        <p:spPr/>
        <p:txBody>
          <a:bodyPr/>
          <a:lstStyle/>
          <a:p>
            <a:r>
              <a:rPr lang="nb-NO" dirty="0"/>
              <a:t>Byggeklosser</a:t>
            </a:r>
          </a:p>
        </p:txBody>
      </p:sp>
      <p:sp>
        <p:nvSpPr>
          <p:cNvPr id="5" name="Oval 4">
            <a:extLst>
              <a:ext uri="{FF2B5EF4-FFF2-40B4-BE49-F238E27FC236}">
                <a16:creationId xmlns:a16="http://schemas.microsoft.com/office/drawing/2014/main" id="{F58D52E9-449A-CA40-A4EE-1756D26A6B2A}"/>
              </a:ext>
            </a:extLst>
          </p:cNvPr>
          <p:cNvSpPr/>
          <p:nvPr/>
        </p:nvSpPr>
        <p:spPr>
          <a:xfrm>
            <a:off x="768150" y="2142414"/>
            <a:ext cx="2519344" cy="2519344"/>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dirty="0">
              <a:latin typeface="DINOT" panose="020B0504020101020102" pitchFamily="34" charset="77"/>
            </a:endParaRPr>
          </a:p>
        </p:txBody>
      </p:sp>
      <p:sp>
        <p:nvSpPr>
          <p:cNvPr id="12" name="Rectangle 11">
            <a:extLst>
              <a:ext uri="{FF2B5EF4-FFF2-40B4-BE49-F238E27FC236}">
                <a16:creationId xmlns:a16="http://schemas.microsoft.com/office/drawing/2014/main" id="{498667E4-2C53-AE4A-8F10-D4C7A260F866}"/>
              </a:ext>
            </a:extLst>
          </p:cNvPr>
          <p:cNvSpPr/>
          <p:nvPr/>
        </p:nvSpPr>
        <p:spPr>
          <a:xfrm>
            <a:off x="1218475" y="2808274"/>
            <a:ext cx="1654603" cy="646163"/>
          </a:xfrm>
          <a:prstGeom prst="rect">
            <a:avLst/>
          </a:prstGeom>
        </p:spPr>
        <p:txBody>
          <a:bodyPr wrap="square">
            <a:spAutoFit/>
          </a:bodyPr>
          <a:lstStyle/>
          <a:p>
            <a:pPr algn="ctr"/>
            <a:r>
              <a:rPr lang="nb-NO" sz="1799" b="1" dirty="0">
                <a:solidFill>
                  <a:schemeClr val="bg1"/>
                </a:solidFill>
                <a:latin typeface="DINOT" panose="020B0504020101020102" pitchFamily="34" charset="77"/>
              </a:rPr>
              <a:t>Møteplasser og støtte</a:t>
            </a:r>
            <a:endParaRPr lang="nb-NO" sz="1799" dirty="0">
              <a:solidFill>
                <a:schemeClr val="bg1"/>
              </a:solidFill>
            </a:endParaRPr>
          </a:p>
        </p:txBody>
      </p:sp>
      <p:sp>
        <p:nvSpPr>
          <p:cNvPr id="13" name="Rectangle 12">
            <a:extLst>
              <a:ext uri="{FF2B5EF4-FFF2-40B4-BE49-F238E27FC236}">
                <a16:creationId xmlns:a16="http://schemas.microsoft.com/office/drawing/2014/main" id="{B6A19118-9D81-2B40-92A8-83E3DA290E0F}"/>
              </a:ext>
            </a:extLst>
          </p:cNvPr>
          <p:cNvSpPr/>
          <p:nvPr/>
        </p:nvSpPr>
        <p:spPr>
          <a:xfrm>
            <a:off x="914209" y="3522926"/>
            <a:ext cx="2227226" cy="646163"/>
          </a:xfrm>
          <a:prstGeom prst="rect">
            <a:avLst/>
          </a:prstGeom>
        </p:spPr>
        <p:txBody>
          <a:bodyPr wrap="square">
            <a:spAutoFit/>
          </a:bodyPr>
          <a:lstStyle/>
          <a:p>
            <a:pPr algn="ctr"/>
            <a:r>
              <a:rPr lang="nb-NO" sz="1200" dirty="0">
                <a:solidFill>
                  <a:schemeClr val="bg1"/>
                </a:solidFill>
                <a:latin typeface="DINOT" panose="020B0504020101020102" pitchFamily="34" charset="77"/>
              </a:rPr>
              <a:t>Fysiske og digitale møteplasser for tjenesteeiere og tjenesteutviklere</a:t>
            </a:r>
          </a:p>
        </p:txBody>
      </p:sp>
      <p:grpSp>
        <p:nvGrpSpPr>
          <p:cNvPr id="19" name="Group 18">
            <a:extLst>
              <a:ext uri="{FF2B5EF4-FFF2-40B4-BE49-F238E27FC236}">
                <a16:creationId xmlns:a16="http://schemas.microsoft.com/office/drawing/2014/main" id="{341FB75D-BD0B-834E-8F5F-EA3AF622B89B}"/>
              </a:ext>
            </a:extLst>
          </p:cNvPr>
          <p:cNvGrpSpPr/>
          <p:nvPr/>
        </p:nvGrpSpPr>
        <p:grpSpPr>
          <a:xfrm>
            <a:off x="4836329" y="2142414"/>
            <a:ext cx="2519344" cy="2519344"/>
            <a:chOff x="4837588" y="2142873"/>
            <a:chExt cx="2520000" cy="2520000"/>
          </a:xfrm>
        </p:grpSpPr>
        <p:sp>
          <p:nvSpPr>
            <p:cNvPr id="9" name="Oval 8">
              <a:extLst>
                <a:ext uri="{FF2B5EF4-FFF2-40B4-BE49-F238E27FC236}">
                  <a16:creationId xmlns:a16="http://schemas.microsoft.com/office/drawing/2014/main" id="{4648022B-7317-1547-B59C-5E464084DED2}"/>
                </a:ext>
              </a:extLst>
            </p:cNvPr>
            <p:cNvSpPr/>
            <p:nvPr/>
          </p:nvSpPr>
          <p:spPr>
            <a:xfrm>
              <a:off x="4837588" y="2142873"/>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200" b="1" dirty="0">
                <a:latin typeface="DINOT" panose="020B0504020101020102" pitchFamily="34" charset="77"/>
              </a:endParaRPr>
            </a:p>
            <a:p>
              <a:pPr algn="ctr"/>
              <a:endParaRPr lang="nb-NO" sz="1799" b="1" dirty="0">
                <a:latin typeface="DINOT" panose="020B0504020101020102" pitchFamily="34" charset="77"/>
              </a:endParaRPr>
            </a:p>
          </p:txBody>
        </p:sp>
        <p:sp>
          <p:nvSpPr>
            <p:cNvPr id="14" name="Rectangle 13">
              <a:extLst>
                <a:ext uri="{FF2B5EF4-FFF2-40B4-BE49-F238E27FC236}">
                  <a16:creationId xmlns:a16="http://schemas.microsoft.com/office/drawing/2014/main" id="{4A3C4729-6BD4-CB45-AD46-89C7807E5AD6}"/>
                </a:ext>
              </a:extLst>
            </p:cNvPr>
            <p:cNvSpPr/>
            <p:nvPr/>
          </p:nvSpPr>
          <p:spPr>
            <a:xfrm>
              <a:off x="5381687" y="2808906"/>
              <a:ext cx="1431802" cy="369204"/>
            </a:xfrm>
            <a:prstGeom prst="rect">
              <a:avLst/>
            </a:prstGeom>
          </p:spPr>
          <p:txBody>
            <a:bodyPr wrap="none">
              <a:spAutoFit/>
            </a:bodyPr>
            <a:lstStyle/>
            <a:p>
              <a:pPr algn="ctr"/>
              <a:r>
                <a:rPr lang="nb-NO" sz="1799" b="1" dirty="0" err="1">
                  <a:solidFill>
                    <a:schemeClr val="bg1"/>
                  </a:solidFill>
                  <a:latin typeface="DINOT" panose="020B0504020101020102" pitchFamily="34" charset="77"/>
                </a:rPr>
                <a:t>Altinn</a:t>
              </a:r>
              <a:r>
                <a:rPr lang="nb-NO" sz="1799" b="1" dirty="0">
                  <a:solidFill>
                    <a:schemeClr val="bg1"/>
                  </a:solidFill>
                  <a:latin typeface="DINOT" panose="020B0504020101020102" pitchFamily="34" charset="77"/>
                </a:rPr>
                <a:t> Studio</a:t>
              </a:r>
            </a:p>
          </p:txBody>
        </p:sp>
        <p:sp>
          <p:nvSpPr>
            <p:cNvPr id="15" name="Rectangle 14">
              <a:extLst>
                <a:ext uri="{FF2B5EF4-FFF2-40B4-BE49-F238E27FC236}">
                  <a16:creationId xmlns:a16="http://schemas.microsoft.com/office/drawing/2014/main" id="{B5F3857C-1A89-1344-A441-546C8EC612AE}"/>
                </a:ext>
              </a:extLst>
            </p:cNvPr>
            <p:cNvSpPr/>
            <p:nvPr/>
          </p:nvSpPr>
          <p:spPr>
            <a:xfrm>
              <a:off x="5022811" y="3216172"/>
              <a:ext cx="2149555" cy="461665"/>
            </a:xfrm>
            <a:prstGeom prst="rect">
              <a:avLst/>
            </a:prstGeom>
          </p:spPr>
          <p:txBody>
            <a:bodyPr wrap="square">
              <a:spAutoFit/>
            </a:bodyPr>
            <a:lstStyle/>
            <a:p>
              <a:pPr algn="ctr"/>
              <a:r>
                <a:rPr lang="nb-NO" sz="1200" dirty="0">
                  <a:solidFill>
                    <a:schemeClr val="bg1"/>
                  </a:solidFill>
                  <a:latin typeface="DINOT" panose="020B0504020101020102" pitchFamily="34" charset="77"/>
                </a:rPr>
                <a:t>Et sett med verktøy for utvikling av tjenester</a:t>
              </a:r>
            </a:p>
          </p:txBody>
        </p:sp>
      </p:grpSp>
      <p:grpSp>
        <p:nvGrpSpPr>
          <p:cNvPr id="18" name="Group 17">
            <a:extLst>
              <a:ext uri="{FF2B5EF4-FFF2-40B4-BE49-F238E27FC236}">
                <a16:creationId xmlns:a16="http://schemas.microsoft.com/office/drawing/2014/main" id="{8EF62A35-949E-504A-B233-85402F6397D0}"/>
              </a:ext>
            </a:extLst>
          </p:cNvPr>
          <p:cNvGrpSpPr/>
          <p:nvPr/>
        </p:nvGrpSpPr>
        <p:grpSpPr>
          <a:xfrm>
            <a:off x="8904507" y="2133618"/>
            <a:ext cx="2519344" cy="2519344"/>
            <a:chOff x="8906825" y="2134075"/>
            <a:chExt cx="2520000" cy="2520000"/>
          </a:xfrm>
        </p:grpSpPr>
        <p:sp>
          <p:nvSpPr>
            <p:cNvPr id="10" name="Oval 9">
              <a:extLst>
                <a:ext uri="{FF2B5EF4-FFF2-40B4-BE49-F238E27FC236}">
                  <a16:creationId xmlns:a16="http://schemas.microsoft.com/office/drawing/2014/main" id="{FDE30921-22E2-7F43-A891-1392C774A84E}"/>
                </a:ext>
              </a:extLst>
            </p:cNvPr>
            <p:cNvSpPr/>
            <p:nvPr/>
          </p:nvSpPr>
          <p:spPr>
            <a:xfrm>
              <a:off x="8906825" y="2134075"/>
              <a:ext cx="2520000" cy="2520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799" b="1" dirty="0">
                <a:latin typeface="DINOT" panose="020B0504020101020102" pitchFamily="34" charset="77"/>
              </a:endParaRPr>
            </a:p>
            <a:p>
              <a:pPr algn="ctr"/>
              <a:endParaRPr lang="nb-NO" sz="1200" b="1" dirty="0">
                <a:latin typeface="DINOT" panose="020B0504020101020102" pitchFamily="34" charset="77"/>
              </a:endParaRPr>
            </a:p>
          </p:txBody>
        </p:sp>
        <p:sp>
          <p:nvSpPr>
            <p:cNvPr id="16" name="Rectangle 15">
              <a:extLst>
                <a:ext uri="{FF2B5EF4-FFF2-40B4-BE49-F238E27FC236}">
                  <a16:creationId xmlns:a16="http://schemas.microsoft.com/office/drawing/2014/main" id="{6222A922-4604-FA49-B0AF-C48E36D3165B}"/>
                </a:ext>
              </a:extLst>
            </p:cNvPr>
            <p:cNvSpPr/>
            <p:nvPr/>
          </p:nvSpPr>
          <p:spPr>
            <a:xfrm>
              <a:off x="9496609" y="2808906"/>
              <a:ext cx="1222194" cy="369204"/>
            </a:xfrm>
            <a:prstGeom prst="rect">
              <a:avLst/>
            </a:prstGeom>
          </p:spPr>
          <p:txBody>
            <a:bodyPr wrap="none">
              <a:spAutoFit/>
            </a:bodyPr>
            <a:lstStyle/>
            <a:p>
              <a:r>
                <a:rPr lang="nb-NO" sz="1799" b="1" dirty="0">
                  <a:solidFill>
                    <a:schemeClr val="bg1"/>
                  </a:solidFill>
                  <a:latin typeface="DINOT" panose="020B0504020101020102" pitchFamily="34" charset="77"/>
                </a:rPr>
                <a:t>Dashboard</a:t>
              </a:r>
              <a:endParaRPr lang="nb-NO" sz="1799" dirty="0">
                <a:solidFill>
                  <a:schemeClr val="bg1"/>
                </a:solidFill>
              </a:endParaRPr>
            </a:p>
          </p:txBody>
        </p:sp>
        <p:sp>
          <p:nvSpPr>
            <p:cNvPr id="17" name="Rectangle 16">
              <a:extLst>
                <a:ext uri="{FF2B5EF4-FFF2-40B4-BE49-F238E27FC236}">
                  <a16:creationId xmlns:a16="http://schemas.microsoft.com/office/drawing/2014/main" id="{5B3AD0DA-96FD-C443-8E61-554867C9D36D}"/>
                </a:ext>
              </a:extLst>
            </p:cNvPr>
            <p:cNvSpPr/>
            <p:nvPr/>
          </p:nvSpPr>
          <p:spPr>
            <a:xfrm>
              <a:off x="9156470" y="3225162"/>
              <a:ext cx="2020711" cy="646331"/>
            </a:xfrm>
            <a:prstGeom prst="rect">
              <a:avLst/>
            </a:prstGeom>
          </p:spPr>
          <p:txBody>
            <a:bodyPr wrap="square">
              <a:spAutoFit/>
            </a:bodyPr>
            <a:lstStyle/>
            <a:p>
              <a:pPr algn="ctr"/>
              <a:r>
                <a:rPr lang="nb-NO" sz="1200" dirty="0">
                  <a:solidFill>
                    <a:schemeClr val="bg1"/>
                  </a:solidFill>
                  <a:latin typeface="DINOT" panose="020B0504020101020102" pitchFamily="34" charset="77"/>
                </a:rPr>
                <a:t>Verktøy for administrering av tjenester samt oversikt over bruk</a:t>
              </a:r>
            </a:p>
          </p:txBody>
        </p:sp>
      </p:grpSp>
    </p:spTree>
    <p:extLst>
      <p:ext uri="{BB962C8B-B14F-4D97-AF65-F5344CB8AC3E}">
        <p14:creationId xmlns:p14="http://schemas.microsoft.com/office/powerpoint/2010/main" val="166052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9284D5-0FB1-45F6-99AA-D0ED85144944}"/>
              </a:ext>
            </a:extLst>
          </p:cNvPr>
          <p:cNvSpPr>
            <a:spLocks noGrp="1"/>
          </p:cNvSpPr>
          <p:nvPr>
            <p:ph type="body" idx="1"/>
          </p:nvPr>
        </p:nvSpPr>
        <p:spPr/>
        <p:txBody>
          <a:bodyPr/>
          <a:lstStyle/>
          <a:p>
            <a:endParaRPr lang="nb-NO"/>
          </a:p>
        </p:txBody>
      </p:sp>
      <p:sp>
        <p:nvSpPr>
          <p:cNvPr id="3" name="Title 2">
            <a:extLst>
              <a:ext uri="{FF2B5EF4-FFF2-40B4-BE49-F238E27FC236}">
                <a16:creationId xmlns:a16="http://schemas.microsoft.com/office/drawing/2014/main" id="{21B82BE2-D206-458B-A468-4CA14A95CBA5}"/>
              </a:ext>
            </a:extLst>
          </p:cNvPr>
          <p:cNvSpPr>
            <a:spLocks noGrp="1"/>
          </p:cNvSpPr>
          <p:nvPr>
            <p:ph type="title"/>
          </p:nvPr>
        </p:nvSpPr>
        <p:spPr/>
        <p:txBody>
          <a:bodyPr/>
          <a:lstStyle/>
          <a:p>
            <a:r>
              <a:rPr lang="nb-NO" dirty="0"/>
              <a:t>Konseptarbeid tjenester</a:t>
            </a:r>
          </a:p>
        </p:txBody>
      </p:sp>
    </p:spTree>
    <p:extLst>
      <p:ext uri="{BB962C8B-B14F-4D97-AF65-F5344CB8AC3E}">
        <p14:creationId xmlns:p14="http://schemas.microsoft.com/office/powerpoint/2010/main" val="264096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42EC8-7F49-E544-B823-75901CEFE0B8}"/>
              </a:ext>
            </a:extLst>
          </p:cNvPr>
          <p:cNvSpPr/>
          <p:nvPr/>
        </p:nvSpPr>
        <p:spPr>
          <a:xfrm>
            <a:off x="1059452" y="2180069"/>
            <a:ext cx="2681123" cy="3257943"/>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Forretnings-situasjonen til Altinn ligner på forretningsmodellen «Long tale» der et bredt spekter av nisjeprodukter eksisterer side om side med bestselgere</a:t>
            </a:r>
          </a:p>
        </p:txBody>
      </p:sp>
      <p:sp>
        <p:nvSpPr>
          <p:cNvPr id="3" name="Rectangle 2">
            <a:extLst>
              <a:ext uri="{FF2B5EF4-FFF2-40B4-BE49-F238E27FC236}">
                <a16:creationId xmlns:a16="http://schemas.microsoft.com/office/drawing/2014/main" id="{F42E8E3A-684A-374F-9768-4F707AC92151}"/>
              </a:ext>
            </a:extLst>
          </p:cNvPr>
          <p:cNvSpPr/>
          <p:nvPr/>
        </p:nvSpPr>
        <p:spPr>
          <a:xfrm>
            <a:off x="1066948" y="479903"/>
            <a:ext cx="10010083" cy="804707"/>
          </a:xfrm>
          <a:prstGeom prst="rect">
            <a:avLst/>
          </a:prstGeom>
        </p:spPr>
        <p:txBody>
          <a:bodyPr wrap="square">
            <a:spAutoFit/>
          </a:bodyPr>
          <a:lstStyle/>
          <a:p>
            <a:pPr lvl="1" indent="32658" defTabSz="235138">
              <a:defRPr sz="9000" b="1"/>
            </a:pPr>
            <a:r>
              <a:rPr lang="nb-NO" sz="4629" dirty="0">
                <a:solidFill>
                  <a:srgbClr val="002060"/>
                </a:solidFill>
              </a:rPr>
              <a:t>#1 – Altinn betjener to ulike markeder</a:t>
            </a:r>
          </a:p>
        </p:txBody>
      </p:sp>
      <p:pic>
        <p:nvPicPr>
          <p:cNvPr id="6" name="Picture 5">
            <a:extLst>
              <a:ext uri="{FF2B5EF4-FFF2-40B4-BE49-F238E27FC236}">
                <a16:creationId xmlns:a16="http://schemas.microsoft.com/office/drawing/2014/main" id="{1681F43D-D789-0746-A0F5-83A60E5D1696}"/>
              </a:ext>
            </a:extLst>
          </p:cNvPr>
          <p:cNvPicPr>
            <a:picLocks noChangeAspect="1"/>
          </p:cNvPicPr>
          <p:nvPr/>
        </p:nvPicPr>
        <p:blipFill rotWithShape="1">
          <a:blip r:embed="rId3">
            <a:extLst>
              <a:ext uri="{28A0092B-C50C-407E-A947-70E740481C1C}">
                <a14:useLocalDpi xmlns:a14="http://schemas.microsoft.com/office/drawing/2010/main" val="0"/>
              </a:ext>
            </a:extLst>
          </a:blip>
          <a:srcRect r="17789"/>
          <a:stretch/>
        </p:blipFill>
        <p:spPr>
          <a:xfrm>
            <a:off x="3756516" y="2146650"/>
            <a:ext cx="7320515" cy="4371332"/>
          </a:xfrm>
          <a:prstGeom prst="rect">
            <a:avLst/>
          </a:prstGeom>
        </p:spPr>
      </p:pic>
      <p:sp>
        <p:nvSpPr>
          <p:cNvPr id="4" name="TextBox 3">
            <a:extLst>
              <a:ext uri="{FF2B5EF4-FFF2-40B4-BE49-F238E27FC236}">
                <a16:creationId xmlns:a16="http://schemas.microsoft.com/office/drawing/2014/main" id="{1FD8FDC1-311B-294A-B077-D39F4C38FEAB}"/>
              </a:ext>
            </a:extLst>
          </p:cNvPr>
          <p:cNvSpPr txBox="1"/>
          <p:nvPr/>
        </p:nvSpPr>
        <p:spPr>
          <a:xfrm>
            <a:off x="8457967" y="5076686"/>
            <a:ext cx="2356140" cy="625859"/>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Nisjeprodukter</a:t>
            </a:r>
          </a:p>
        </p:txBody>
      </p:sp>
      <p:sp>
        <p:nvSpPr>
          <p:cNvPr id="7" name="TextBox 6">
            <a:extLst>
              <a:ext uri="{FF2B5EF4-FFF2-40B4-BE49-F238E27FC236}">
                <a16:creationId xmlns:a16="http://schemas.microsoft.com/office/drawing/2014/main" id="{5B798C7C-7222-BE40-86F8-29D6B4329EBB}"/>
              </a:ext>
            </a:extLst>
          </p:cNvPr>
          <p:cNvSpPr txBox="1"/>
          <p:nvPr/>
        </p:nvSpPr>
        <p:spPr>
          <a:xfrm>
            <a:off x="4656673" y="2595354"/>
            <a:ext cx="2356140" cy="594804"/>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126" tIns="26126" rIns="26126" bIns="26126" numCol="1" spcCol="38100" rtlCol="0" anchor="ctr">
            <a:noAutofit/>
          </a:bodyPr>
          <a:lstStyle/>
          <a:p>
            <a:pPr indent="32658" algn="ctr" defTabSz="411491" hangingPunct="0"/>
            <a:r>
              <a:rPr lang="nb-NO" sz="1646" b="1" dirty="0"/>
              <a:t>Bestselgere</a:t>
            </a:r>
          </a:p>
        </p:txBody>
      </p:sp>
      <p:cxnSp>
        <p:nvCxnSpPr>
          <p:cNvPr id="8" name="Straight Arrow Connector 7">
            <a:extLst>
              <a:ext uri="{FF2B5EF4-FFF2-40B4-BE49-F238E27FC236}">
                <a16:creationId xmlns:a16="http://schemas.microsoft.com/office/drawing/2014/main" id="{230DDD39-991F-7948-98DE-8A490E6FFE22}"/>
              </a:ext>
            </a:extLst>
          </p:cNvPr>
          <p:cNvCxnSpPr>
            <a:cxnSpLocks/>
          </p:cNvCxnSpPr>
          <p:nvPr/>
        </p:nvCxnSpPr>
        <p:spPr>
          <a:xfrm flipH="1">
            <a:off x="9636037" y="5690169"/>
            <a:ext cx="1" cy="48283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B5DBAFB9-CEA4-2C40-9F7B-B7DCA827E4E7}"/>
              </a:ext>
            </a:extLst>
          </p:cNvPr>
          <p:cNvCxnSpPr>
            <a:cxnSpLocks/>
          </p:cNvCxnSpPr>
          <p:nvPr/>
        </p:nvCxnSpPr>
        <p:spPr>
          <a:xfrm flipH="1">
            <a:off x="4109756" y="2888645"/>
            <a:ext cx="559293" cy="0"/>
          </a:xfrm>
          <a:prstGeom prst="straightConnector1">
            <a:avLst/>
          </a:prstGeom>
          <a:noFill/>
          <a:ln w="76200" cap="flat">
            <a:solidFill>
              <a:srgbClr val="0365C0"/>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9" name="Chart 8">
            <a:extLst>
              <a:ext uri="{FF2B5EF4-FFF2-40B4-BE49-F238E27FC236}">
                <a16:creationId xmlns:a16="http://schemas.microsoft.com/office/drawing/2014/main" id="{9C217817-5023-1347-9D72-521AB53E6001}"/>
              </a:ext>
            </a:extLst>
          </p:cNvPr>
          <p:cNvGraphicFramePr/>
          <p:nvPr>
            <p:extLst/>
          </p:nvPr>
        </p:nvGraphicFramePr>
        <p:xfrm>
          <a:off x="7363523" y="2161527"/>
          <a:ext cx="3713508" cy="24756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48725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6D3D270-A417-A041-A2B3-2079F57C0B1B}"/>
              </a:ext>
            </a:extLst>
          </p:cNvPr>
          <p:cNvGraphicFramePr>
            <a:graphicFrameLocks/>
          </p:cNvGraphicFramePr>
          <p:nvPr>
            <p:extLst/>
          </p:nvPr>
        </p:nvGraphicFramePr>
        <p:xfrm>
          <a:off x="1059452" y="466181"/>
          <a:ext cx="10017579" cy="60810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803674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C4EA81C-A20B-BE4A-9939-49D8259BFD83}"/>
              </a:ext>
            </a:extLst>
          </p:cNvPr>
          <p:cNvGraphicFramePr>
            <a:graphicFrameLocks/>
          </p:cNvGraphicFramePr>
          <p:nvPr>
            <p:extLst/>
          </p:nvPr>
        </p:nvGraphicFramePr>
        <p:xfrm>
          <a:off x="1052949" y="466181"/>
          <a:ext cx="10024082" cy="6055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10099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D536561-2B59-0247-85FD-981493C4D06C}"/>
              </a:ext>
            </a:extLst>
          </p:cNvPr>
          <p:cNvGraphicFramePr>
            <a:graphicFrameLocks/>
          </p:cNvGraphicFramePr>
          <p:nvPr>
            <p:extLst/>
          </p:nvPr>
        </p:nvGraphicFramePr>
        <p:xfrm>
          <a:off x="3744686" y="2124908"/>
          <a:ext cx="7332345" cy="439672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1E4D110B-7D62-9349-81B5-904E37B881CD}"/>
              </a:ext>
            </a:extLst>
          </p:cNvPr>
          <p:cNvSpPr/>
          <p:nvPr/>
        </p:nvSpPr>
        <p:spPr>
          <a:xfrm>
            <a:off x="1066948" y="479903"/>
            <a:ext cx="10010083" cy="1517082"/>
          </a:xfrm>
          <a:prstGeom prst="rect">
            <a:avLst/>
          </a:prstGeom>
        </p:spPr>
        <p:txBody>
          <a:bodyPr wrap="square">
            <a:spAutoFit/>
          </a:bodyPr>
          <a:lstStyle/>
          <a:p>
            <a:pPr lvl="1" indent="32658" defTabSz="235138">
              <a:defRPr sz="9000" b="1"/>
            </a:pPr>
            <a:r>
              <a:rPr lang="nb-NO" sz="4629" dirty="0">
                <a:solidFill>
                  <a:srgbClr val="002060"/>
                </a:solidFill>
              </a:rPr>
              <a:t>#2 - Tjenestene i </a:t>
            </a:r>
            <a:r>
              <a:rPr lang="nb-NO" sz="4629" dirty="0" err="1">
                <a:solidFill>
                  <a:srgbClr val="002060"/>
                </a:solidFill>
              </a:rPr>
              <a:t>Altinn</a:t>
            </a:r>
            <a:r>
              <a:rPr lang="nb-NO" sz="4629" dirty="0">
                <a:solidFill>
                  <a:srgbClr val="002060"/>
                </a:solidFill>
              </a:rPr>
              <a:t> er ofte deler av en større prosess</a:t>
            </a:r>
          </a:p>
        </p:txBody>
      </p:sp>
      <p:sp>
        <p:nvSpPr>
          <p:cNvPr id="5" name="Rectangle 4">
            <a:extLst>
              <a:ext uri="{FF2B5EF4-FFF2-40B4-BE49-F238E27FC236}">
                <a16:creationId xmlns:a16="http://schemas.microsoft.com/office/drawing/2014/main" id="{5F558552-7396-4F40-A1A3-78FD584440CA}"/>
              </a:ext>
            </a:extLst>
          </p:cNvPr>
          <p:cNvSpPr/>
          <p:nvPr/>
        </p:nvSpPr>
        <p:spPr>
          <a:xfrm>
            <a:off x="1059452" y="2124908"/>
            <a:ext cx="2681123" cy="2624821"/>
          </a:xfrm>
          <a:prstGeom prst="rect">
            <a:avLst/>
          </a:prstGeom>
        </p:spPr>
        <p:txBody>
          <a:bodyPr wrap="square">
            <a:spAutoFit/>
          </a:bodyPr>
          <a:lstStyle/>
          <a:p>
            <a:pPr lvl="1" defTabSz="235138">
              <a:defRPr sz="9000" b="1">
                <a:solidFill>
                  <a:srgbClr val="3F3161"/>
                </a:solidFill>
              </a:defRPr>
            </a:pPr>
            <a:r>
              <a:rPr lang="nb-NO" sz="2057" dirty="0">
                <a:solidFill>
                  <a:srgbClr val="0070C0"/>
                </a:solidFill>
              </a:rPr>
              <a:t>Brukere kan henvende seg til </a:t>
            </a:r>
            <a:r>
              <a:rPr lang="nb-NO" sz="2057" dirty="0" err="1">
                <a:solidFill>
                  <a:srgbClr val="0070C0"/>
                </a:solidFill>
              </a:rPr>
              <a:t>Altinn</a:t>
            </a:r>
            <a:r>
              <a:rPr lang="nb-NO" sz="2057" dirty="0">
                <a:solidFill>
                  <a:srgbClr val="0070C0"/>
                </a:solidFill>
              </a:rPr>
              <a:t> for å utføre ett eller flere steg av en større prosess uten at prosessen henger sammen</a:t>
            </a:r>
          </a:p>
        </p:txBody>
      </p:sp>
    </p:spTree>
    <p:extLst>
      <p:ext uri="{BB962C8B-B14F-4D97-AF65-F5344CB8AC3E}">
        <p14:creationId xmlns:p14="http://schemas.microsoft.com/office/powerpoint/2010/main" val="2467437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6D88C1-1600-9F4B-B139-CF8FD9149A56}"/>
              </a:ext>
            </a:extLst>
          </p:cNvPr>
          <p:cNvSpPr>
            <a:spLocks noGrp="1"/>
          </p:cNvSpPr>
          <p:nvPr>
            <p:ph type="body" sz="quarter" idx="4294967295"/>
          </p:nvPr>
        </p:nvSpPr>
        <p:spPr>
          <a:xfrm>
            <a:off x="1059452" y="493450"/>
            <a:ext cx="3840480" cy="695270"/>
          </a:xfrm>
        </p:spPr>
        <p:txBody>
          <a:bodyPr/>
          <a:lstStyle/>
          <a:p>
            <a:pPr algn="l"/>
            <a:r>
              <a:rPr lang="nb-NO" sz="4114" dirty="0">
                <a:solidFill>
                  <a:schemeClr val="accent1"/>
                </a:solidFill>
                <a:latin typeface="DIN Alternate" panose="020B0500000000000000" pitchFamily="34" charset="77"/>
              </a:rPr>
              <a:t>4 tankemåter</a:t>
            </a:r>
          </a:p>
        </p:txBody>
      </p:sp>
      <p:pic>
        <p:nvPicPr>
          <p:cNvPr id="3" name="Picture 2">
            <a:extLst>
              <a:ext uri="{FF2B5EF4-FFF2-40B4-BE49-F238E27FC236}">
                <a16:creationId xmlns:a16="http://schemas.microsoft.com/office/drawing/2014/main" id="{A4D5663B-6F3A-D645-9017-9E097D1B0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498" y="1190099"/>
            <a:ext cx="6182298" cy="5335025"/>
          </a:xfrm>
          <a:prstGeom prst="rect">
            <a:avLst/>
          </a:prstGeom>
        </p:spPr>
      </p:pic>
    </p:spTree>
    <p:extLst>
      <p:ext uri="{BB962C8B-B14F-4D97-AF65-F5344CB8AC3E}">
        <p14:creationId xmlns:p14="http://schemas.microsoft.com/office/powerpoint/2010/main" val="22432875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lstStyle/>
          <a:p>
            <a:pPr indent="0"/>
            <a:r>
              <a:rPr lang="nb-NO" sz="4526" b="1" dirty="0">
                <a:solidFill>
                  <a:srgbClr val="0070C0"/>
                </a:solidFill>
                <a:latin typeface="DIN Alternate" panose="020B0500000000000000" pitchFamily="34" charset="77"/>
              </a:rPr>
              <a:t>Den drevne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setter personen pris på en </a:t>
            </a:r>
            <a:r>
              <a:rPr lang="nb-NO" sz="1440" b="1" dirty="0">
                <a:solidFill>
                  <a:srgbClr val="002060"/>
                </a:solidFill>
              </a:rPr>
              <a:t>god og rettferdig dialog </a:t>
            </a:r>
            <a:r>
              <a:rPr lang="nb-NO" sz="1440" dirty="0">
                <a:solidFill>
                  <a:srgbClr val="002060"/>
                </a:solidFill>
              </a:rPr>
              <a:t>med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«Denne tjenesten gir oss veldig mye besparelser»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9731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ofte positiv holdning til det offentlige</a:t>
            </a:r>
          </a:p>
          <a:p>
            <a:pPr marL="293922" indent="-293922">
              <a:buFont typeface="Arial" panose="020B0604020202020204" pitchFamily="34" charset="0"/>
              <a:buChar char="•"/>
            </a:pPr>
            <a:r>
              <a:rPr lang="nb-NO" sz="1440" dirty="0">
                <a:solidFill>
                  <a:srgbClr val="002060"/>
                </a:solidFill>
              </a:rPr>
              <a:t>Forventer at etatene støtter dem og har god dialog med dem</a:t>
            </a:r>
          </a:p>
          <a:p>
            <a:pPr marL="293922" indent="-293922">
              <a:buFont typeface="Arial" panose="020B0604020202020204" pitchFamily="34" charset="0"/>
              <a:buChar char="•"/>
            </a:pPr>
            <a:r>
              <a:rPr lang="nb-NO" sz="1440" dirty="0">
                <a:solidFill>
                  <a:srgbClr val="002060"/>
                </a:solidFill>
              </a:rPr>
              <a:t>Kan føle seg alene mot Norge AS i situasjoner med dårlig kommunikasjon og urettferdig behandling</a:t>
            </a:r>
          </a:p>
          <a:p>
            <a:endParaRPr lang="nb-NO" sz="1440" dirty="0">
              <a:solidFill>
                <a:srgbClr val="002060"/>
              </a:solidFill>
            </a:endParaRPr>
          </a:p>
          <a:p>
            <a:pPr marL="293922" indent="-293922">
              <a:buFont typeface="Arial" panose="020B0604020202020204" pitchFamily="34" charset="0"/>
              <a:buChar char="•"/>
            </a:pPr>
            <a:endParaRPr lang="nb-NO" sz="1440" dirty="0">
              <a:solidFill>
                <a:srgbClr val="002060"/>
              </a:solidFill>
            </a:endParaRP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308324"/>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Har mye dialog med det offentlige knyttet til samme type tjeneste</a:t>
            </a:r>
          </a:p>
          <a:p>
            <a:pPr marL="293922" indent="-293922">
              <a:buFont typeface="Arial" panose="020B0604020202020204" pitchFamily="34" charset="0"/>
              <a:buChar char="•"/>
            </a:pPr>
            <a:r>
              <a:rPr lang="nb-NO" sz="1440" dirty="0">
                <a:solidFill>
                  <a:srgbClr val="002060"/>
                </a:solidFill>
              </a:rPr>
              <a:t>Har egne systemer for å støtte dialogen (analoge eller digitale)</a:t>
            </a:r>
          </a:p>
          <a:p>
            <a:pPr marL="293922" indent="-293922">
              <a:buFont typeface="Arial" panose="020B0604020202020204" pitchFamily="34" charset="0"/>
              <a:buChar char="•"/>
            </a:pPr>
            <a:r>
              <a:rPr lang="nb-NO" sz="1440" dirty="0">
                <a:solidFill>
                  <a:srgbClr val="002060"/>
                </a:solidFill>
              </a:rPr>
              <a:t>Denne tankemåten observeres ofte i jobbsammenheng</a:t>
            </a:r>
          </a:p>
          <a:p>
            <a:pPr marL="293922" indent="-293922">
              <a:buFont typeface="Arial" panose="020B0604020202020204" pitchFamily="34" charset="0"/>
              <a:buChar char="•"/>
            </a:pPr>
            <a:endParaRPr lang="nb-NO" sz="1440" dirty="0">
              <a:solidFill>
                <a:srgbClr val="002060"/>
              </a:solidFill>
            </a:endParaRP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Urettferdig behandling og ikke bli tatt på alvor. </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991571"/>
          </a:xfrm>
          <a:prstGeom prst="rect">
            <a:avLst/>
          </a:prstGeom>
        </p:spPr>
        <p:txBody>
          <a:bodyPr wrap="square">
            <a:spAutoFit/>
          </a:bodyPr>
          <a:lstStyle/>
          <a:p>
            <a:r>
              <a:rPr lang="nb-NO" sz="1234" b="1" dirty="0">
                <a:solidFill>
                  <a:schemeClr val="accent1"/>
                </a:solidFill>
              </a:rPr>
              <a:t>Fysisk + Digital dialog = Sant</a:t>
            </a:r>
          </a:p>
          <a:p>
            <a:r>
              <a:rPr lang="nb-NO" sz="1234" dirty="0">
                <a:solidFill>
                  <a:srgbClr val="002060"/>
                </a:solidFill>
              </a:rPr>
              <a:t>Pass på at den fysiske dialogen med etaten går sømløst med den digitale slik at de danner en helhetlig tjeneste for sluttbrukeren.</a:t>
            </a:r>
          </a:p>
          <a:p>
            <a:endParaRPr lang="nb-NO" sz="1234" dirty="0">
              <a:solidFill>
                <a:srgbClr val="002060"/>
              </a:solidFill>
            </a:endParaRPr>
          </a:p>
          <a:p>
            <a:r>
              <a:rPr lang="nb-NO" sz="1234" b="1" dirty="0">
                <a:solidFill>
                  <a:schemeClr val="accent1"/>
                </a:solidFill>
              </a:rPr>
              <a:t>Én til én kommunikasjon</a:t>
            </a:r>
          </a:p>
          <a:p>
            <a:r>
              <a:rPr lang="nb-NO" sz="1234" dirty="0">
                <a:solidFill>
                  <a:srgbClr val="002060"/>
                </a:solidFill>
              </a:rPr>
              <a:t>Noen personer å henvende seg til ved behov gir følelse av å bli ivaretatt.</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3" y="4796679"/>
            <a:ext cx="2000947" cy="1726721"/>
          </a:xfrm>
          <a:prstGeom prst="rect">
            <a:avLst/>
          </a:prstGeom>
        </p:spPr>
      </p:pic>
    </p:spTree>
    <p:extLst>
      <p:ext uri="{BB962C8B-B14F-4D97-AF65-F5344CB8AC3E}">
        <p14:creationId xmlns:p14="http://schemas.microsoft.com/office/powerpoint/2010/main" val="3416730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562303254"/>
              </p:ext>
            </p:extLst>
          </p:nvPr>
        </p:nvGraphicFramePr>
        <p:xfrm>
          <a:off x="407624" y="338365"/>
          <a:ext cx="11116019" cy="56107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8798CC95-4044-4653-85AA-6F6A4E6BDD41}"/>
              </a:ext>
            </a:extLst>
          </p:cNvPr>
          <p:cNvSpPr>
            <a:spLocks noGrp="1"/>
          </p:cNvSpPr>
          <p:nvPr>
            <p:ph type="body" sz="quarter" idx="14"/>
          </p:nvPr>
        </p:nvSpPr>
        <p:spPr/>
        <p:txBody>
          <a:bodyPr>
            <a:normAutofit fontScale="25000" lnSpcReduction="20000"/>
          </a:bodyPr>
          <a:lstStyle/>
          <a:p>
            <a:r>
              <a:rPr lang="en-US" sz="7200" dirty="0" err="1"/>
              <a:t>Andel</a:t>
            </a:r>
            <a:r>
              <a:rPr lang="en-US" sz="7200" dirty="0"/>
              <a:t> av </a:t>
            </a:r>
            <a:r>
              <a:rPr lang="en-US" sz="7200" dirty="0" err="1"/>
              <a:t>innbyggere</a:t>
            </a:r>
            <a:r>
              <a:rPr lang="en-US" sz="7200" dirty="0"/>
              <a:t> i Norge </a:t>
            </a:r>
            <a:r>
              <a:rPr lang="en-US" sz="7200" dirty="0" err="1"/>
              <a:t>som</a:t>
            </a:r>
            <a:r>
              <a:rPr lang="en-US" sz="7200" dirty="0"/>
              <a:t> har </a:t>
            </a:r>
            <a:r>
              <a:rPr lang="en-US" sz="7200" dirty="0" err="1"/>
              <a:t>brukt</a:t>
            </a:r>
            <a:r>
              <a:rPr lang="en-US" sz="7200" dirty="0"/>
              <a:t> Altinn </a:t>
            </a:r>
            <a:r>
              <a:rPr lang="en-US" sz="7200" dirty="0" err="1"/>
              <a:t>pr</a:t>
            </a:r>
            <a:r>
              <a:rPr lang="en-US" sz="7200" dirty="0"/>
              <a:t> </a:t>
            </a:r>
            <a:r>
              <a:rPr lang="en-US" sz="7200" dirty="0" err="1"/>
              <a:t>aldersår</a:t>
            </a:r>
            <a:r>
              <a:rPr lang="en-US" sz="7200" dirty="0"/>
              <a:t> i 2018</a:t>
            </a:r>
          </a:p>
          <a:p>
            <a:endParaRPr lang="nb-NO" dirty="0"/>
          </a:p>
        </p:txBody>
      </p:sp>
    </p:spTree>
    <p:extLst>
      <p:ext uri="{BB962C8B-B14F-4D97-AF65-F5344CB8AC3E}">
        <p14:creationId xmlns:p14="http://schemas.microsoft.com/office/powerpoint/2010/main" val="383639727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4089400" y="498890"/>
            <a:ext cx="2408238" cy="374650"/>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69528" y="135446"/>
            <a:ext cx="2330450" cy="1435100"/>
          </a:xfrm>
        </p:spPr>
        <p:txBody>
          <a:bodyPr>
            <a:normAutofit lnSpcReduction="10000"/>
          </a:bodyPr>
          <a:lstStyle/>
          <a:p>
            <a:pPr indent="0"/>
            <a:r>
              <a:rPr lang="nb-NO" sz="4526" b="1" dirty="0">
                <a:solidFill>
                  <a:srgbClr val="0070C0"/>
                </a:solidFill>
                <a:latin typeface="DIN Alternate" panose="020B0500000000000000" pitchFamily="34" charset="77"/>
              </a:rPr>
              <a:t>Den uerfarne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421928"/>
          </a:xfrm>
          <a:prstGeom prst="rect">
            <a:avLst/>
          </a:prstGeom>
        </p:spPr>
        <p:txBody>
          <a:bodyPr wrap="square">
            <a:spAutoFit/>
          </a:bodyPr>
          <a:lstStyle/>
          <a:p>
            <a:r>
              <a:rPr lang="nb-NO" sz="1440" dirty="0">
                <a:solidFill>
                  <a:srgbClr val="002060"/>
                </a:solidFill>
              </a:rPr>
              <a:t>I denne tankemåten vil personen helst </a:t>
            </a:r>
            <a:r>
              <a:rPr lang="nb-NO" sz="1440" b="1" dirty="0">
                <a:solidFill>
                  <a:srgbClr val="002060"/>
                </a:solidFill>
              </a:rPr>
              <a:t>få oversikt over dialogen før man kommer i gang</a:t>
            </a:r>
            <a:r>
              <a:rPr lang="nb-NO" sz="1440" dirty="0">
                <a:solidFill>
                  <a:srgbClr val="002060"/>
                </a:solidFill>
              </a:rPr>
              <a:t>. Personene søker oversikt og støtte fra det offentlige.</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717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«Jeg kan gi dere hva dere trenger, bare si meg hva dere vil ha!»</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Vil få oversikt over situasjonen de er i på egen hånd</a:t>
            </a:r>
          </a:p>
          <a:p>
            <a:pPr marL="293922" indent="-293922">
              <a:buFont typeface="Arial" panose="020B0604020202020204" pitchFamily="34" charset="0"/>
              <a:buChar char="•"/>
            </a:pPr>
            <a:r>
              <a:rPr lang="nb-NO" sz="1440" dirty="0">
                <a:solidFill>
                  <a:srgbClr val="002060"/>
                </a:solidFill>
              </a:rPr>
              <a:t>Er ofte åpne og søkende</a:t>
            </a:r>
          </a:p>
          <a:p>
            <a:pPr marL="293922" indent="-293922">
              <a:buFont typeface="Arial" panose="020B0604020202020204" pitchFamily="34" charset="0"/>
              <a:buChar char="•"/>
            </a:pPr>
            <a:r>
              <a:rPr lang="nb-NO" sz="1440" dirty="0">
                <a:solidFill>
                  <a:srgbClr val="002060"/>
                </a:solidFill>
              </a:rPr>
              <a:t>Kan bli overveldet og stresset av mengden informasjon de må sette seg inn i</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751522"/>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Forbereder seg godt i forkant ved å lese på nettet, spørre bekjente og snakke direkte med etaten</a:t>
            </a:r>
          </a:p>
          <a:p>
            <a:pPr marL="293922" indent="-293922">
              <a:buFont typeface="Arial" panose="020B0604020202020204" pitchFamily="34" charset="0"/>
              <a:buChar char="•"/>
            </a:pPr>
            <a:r>
              <a:rPr lang="nb-NO" sz="1440" dirty="0">
                <a:solidFill>
                  <a:srgbClr val="002060"/>
                </a:solidFill>
              </a:rPr>
              <a:t>Åpen for å leie inn noen profesjonelle til bistand</a:t>
            </a:r>
          </a:p>
          <a:p>
            <a:pPr marL="293922" indent="-293922">
              <a:buFont typeface="Arial" panose="020B0604020202020204" pitchFamily="34" charset="0"/>
              <a:buChar char="•"/>
            </a:pPr>
            <a:r>
              <a:rPr lang="nb-NO" sz="1440" dirty="0">
                <a:solidFill>
                  <a:srgbClr val="002060"/>
                </a:solidFill>
              </a:rPr>
              <a:t>Denne tankemåten observeres ofte hos personer som havner i en ny livssituasjon</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det er vanskelig å skaffe nødvendig kunnskap</a:t>
            </a:r>
          </a:p>
          <a:p>
            <a:pPr marL="293922" indent="-293922">
              <a:buFont typeface="Arial" panose="020B0604020202020204" pitchFamily="34" charset="0"/>
              <a:buChar char="•"/>
            </a:pPr>
            <a:r>
              <a:rPr lang="nb-NO" sz="1440" dirty="0">
                <a:solidFill>
                  <a:srgbClr val="002060"/>
                </a:solidFill>
              </a:rPr>
              <a:t>Måten man blir ofte møtt av tjenestene på: vanskelig språk, virker ulogisk, irrelevante spørsmål, </a:t>
            </a:r>
            <a:r>
              <a:rPr lang="nb-NO" sz="1440" dirty="0" err="1">
                <a:solidFill>
                  <a:srgbClr val="002060"/>
                </a:solidFill>
              </a:rPr>
              <a:t>etc</a:t>
            </a:r>
            <a:endParaRPr lang="nb-NO" sz="1440" dirty="0">
              <a:solidFill>
                <a:srgbClr val="002060"/>
              </a:solidFill>
            </a:endParaRPr>
          </a:p>
          <a:p>
            <a:pPr marL="293922" indent="-293922">
              <a:buFont typeface="Arial" panose="020B0604020202020204" pitchFamily="34" charset="0"/>
              <a:buChar char="•"/>
            </a:pPr>
            <a:r>
              <a:rPr lang="nb-NO" sz="1440" dirty="0">
                <a:solidFill>
                  <a:srgbClr val="002060"/>
                </a:solidFill>
              </a:rPr>
              <a:t>Usikkerhet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2181495"/>
          </a:xfrm>
          <a:prstGeom prst="rect">
            <a:avLst/>
          </a:prstGeom>
        </p:spPr>
        <p:txBody>
          <a:bodyPr wrap="square">
            <a:spAutoFit/>
          </a:bodyPr>
          <a:lstStyle/>
          <a:p>
            <a:r>
              <a:rPr lang="nb-NO" sz="1234" b="1" dirty="0">
                <a:solidFill>
                  <a:schemeClr val="accent1"/>
                </a:solidFill>
              </a:rPr>
              <a:t>Gi helhetlig oversikt</a:t>
            </a:r>
          </a:p>
          <a:p>
            <a:r>
              <a:rPr lang="nb-NO" sz="1234" dirty="0">
                <a:solidFill>
                  <a:srgbClr val="002060"/>
                </a:solidFill>
              </a:rPr>
              <a:t>Tilby god informasjon og oversikt over tjenesten, både for hva som skjer før, under og etter tjenesten. Referer gjerne til andre etater der det er relevant. La brukeren danne seg et bilde av hva som kommer til å skje i den situasjonen man befinner seg i, ikke begrenset til et skjema.</a:t>
            </a:r>
          </a:p>
          <a:p>
            <a:endParaRPr lang="nb-NO" sz="1234" dirty="0">
              <a:solidFill>
                <a:srgbClr val="002060"/>
              </a:solidFill>
            </a:endParaRPr>
          </a:p>
          <a:p>
            <a:r>
              <a:rPr lang="nb-NO" sz="1234" b="1" dirty="0">
                <a:solidFill>
                  <a:schemeClr val="accent1"/>
                </a:solidFill>
              </a:rPr>
              <a:t>Støtte underveis</a:t>
            </a:r>
          </a:p>
          <a:p>
            <a:r>
              <a:rPr lang="nb-NO" sz="1234" dirty="0">
                <a:solidFill>
                  <a:srgbClr val="002060"/>
                </a:solidFill>
              </a:rPr>
              <a:t>Gi relevant informasjon når man trenger det. Påminnelser, varsler, sjekklister, menneskelig dialog med det offentlige - alt som kan støtte brukeren underveis i prosessen.</a:t>
            </a:r>
          </a:p>
          <a:p>
            <a:endParaRPr lang="nb-NO" sz="1234" dirty="0">
              <a:solidFill>
                <a:srgbClr val="002060"/>
              </a:solidFill>
            </a:endParaRPr>
          </a:p>
          <a:p>
            <a:r>
              <a:rPr lang="nb-NO" sz="1234" b="1" dirty="0">
                <a:solidFill>
                  <a:schemeClr val="accent1"/>
                </a:solidFill>
              </a:rPr>
              <a:t>Åpenhet og transparens</a:t>
            </a:r>
          </a:p>
          <a:p>
            <a:r>
              <a:rPr lang="nb-NO" sz="1234" dirty="0">
                <a:solidFill>
                  <a:srgbClr val="002060"/>
                </a:solidFill>
              </a:rPr>
              <a:t>Gi brukeren mulighet til å få kontroll over dialogen med det offentlige på brukerens premisser.</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53" y="4796679"/>
            <a:ext cx="2000947" cy="1726720"/>
          </a:xfrm>
          <a:prstGeom prst="rect">
            <a:avLst/>
          </a:prstGeom>
        </p:spPr>
      </p:pic>
    </p:spTree>
    <p:extLst>
      <p:ext uri="{BB962C8B-B14F-4D97-AF65-F5344CB8AC3E}">
        <p14:creationId xmlns:p14="http://schemas.microsoft.com/office/powerpoint/2010/main" val="267524210"/>
      </p:ext>
    </p:extLst>
  </p:cSld>
  <p:clrMapOvr>
    <a:overrideClrMapping bg1="dk1" tx1="lt1" bg2="dk2" tx2="lt2" accent1="accent1" accent2="accent2" accent3="accent3" accent4="accent4" accent5="accent5" accent6="accent6" hlink="hlink" folHlink="folHlink"/>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667037" cy="1435388"/>
          </a:xfrm>
        </p:spPr>
        <p:txBody>
          <a:bodyPr>
            <a:normAutofit fontScale="85000" lnSpcReduction="10000"/>
          </a:bodyPr>
          <a:lstStyle/>
          <a:p>
            <a:pPr indent="0"/>
            <a:r>
              <a:rPr lang="nb-NO" sz="4526" b="1" dirty="0">
                <a:solidFill>
                  <a:srgbClr val="0070C0"/>
                </a:solidFill>
                <a:latin typeface="DIN Alternate" panose="020B0500000000000000" pitchFamily="34" charset="77"/>
              </a:rPr>
              <a:t>Den likegyldige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1200329"/>
          </a:xfrm>
          <a:prstGeom prst="rect">
            <a:avLst/>
          </a:prstGeom>
        </p:spPr>
        <p:txBody>
          <a:bodyPr wrap="square">
            <a:spAutoFit/>
          </a:bodyPr>
          <a:lstStyle/>
          <a:p>
            <a:r>
              <a:rPr lang="nb-NO" sz="1440" dirty="0">
                <a:solidFill>
                  <a:srgbClr val="002060"/>
                </a:solidFill>
              </a:rPr>
              <a:t>I denne tankemåten er personer mest fornøyd når </a:t>
            </a:r>
            <a:r>
              <a:rPr lang="nb-NO" sz="1440" b="1" dirty="0">
                <a:solidFill>
                  <a:srgbClr val="002060"/>
                </a:solidFill>
              </a:rPr>
              <a:t>tjenesten krever minst mulig </a:t>
            </a:r>
            <a:r>
              <a:rPr lang="nb-NO" sz="1440" dirty="0">
                <a:solidFill>
                  <a:srgbClr val="002060"/>
                </a:solidFill>
              </a:rPr>
              <a:t>av henne og </a:t>
            </a:r>
            <a:r>
              <a:rPr lang="nb-NO" sz="1440" b="1" dirty="0">
                <a:solidFill>
                  <a:srgbClr val="002060"/>
                </a:solidFill>
              </a:rPr>
              <a:t>gir noe verdi</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er ikke så farlig så jeg tenker ikke så mye på det»</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og søkende hvis ser at tjenesten er relevant for dem</a:t>
            </a:r>
          </a:p>
          <a:p>
            <a:pPr marL="293922" indent="-293922">
              <a:buFont typeface="Arial" panose="020B0604020202020204" pitchFamily="34" charset="0"/>
              <a:buChar char="•"/>
            </a:pPr>
            <a:r>
              <a:rPr lang="nb-NO" sz="1440" dirty="0">
                <a:solidFill>
                  <a:srgbClr val="002060"/>
                </a:solidFill>
              </a:rPr>
              <a:t>Kan bevisst unngå tjenesten hvis de ikke ser noe relevans i den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529923"/>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være åpne for muligheter men unngår kompleksitet</a:t>
            </a:r>
          </a:p>
          <a:p>
            <a:pPr marL="293922" indent="-293922">
              <a:buFont typeface="Arial" panose="020B0604020202020204" pitchFamily="34" charset="0"/>
              <a:buChar char="•"/>
            </a:pPr>
            <a:r>
              <a:rPr lang="nb-NO" sz="1440" dirty="0">
                <a:solidFill>
                  <a:srgbClr val="002060"/>
                </a:solidFill>
              </a:rPr>
              <a:t>Kan droppe oppgaven hvis det blir for vanskelig</a:t>
            </a:r>
          </a:p>
          <a:p>
            <a:pPr marL="293922" indent="-293922">
              <a:buFont typeface="Arial" panose="020B0604020202020204" pitchFamily="34" charset="0"/>
              <a:buChar char="•"/>
            </a:pPr>
            <a:r>
              <a:rPr lang="nb-NO" sz="1440" dirty="0">
                <a:solidFill>
                  <a:srgbClr val="002060"/>
                </a:solidFill>
              </a:rPr>
              <a:t>Denne tankemåten observeres i tilfeller når personer blir utsatt for nye tjenester de ikke forstår</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757130"/>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Kompleksitet</a:t>
            </a:r>
          </a:p>
          <a:p>
            <a:pPr marL="293922" indent="-293922">
              <a:buFont typeface="Arial" panose="020B0604020202020204" pitchFamily="34" charset="0"/>
              <a:buChar char="•"/>
            </a:pPr>
            <a:r>
              <a:rPr lang="nb-NO" sz="1440" dirty="0">
                <a:solidFill>
                  <a:srgbClr val="002060"/>
                </a:solidFill>
              </a:rPr>
              <a:t>Lang behandlingstid</a:t>
            </a:r>
          </a:p>
          <a:p>
            <a:pPr marL="293922" indent="-293922">
              <a:buFont typeface="Arial" panose="020B0604020202020204" pitchFamily="34" charset="0"/>
              <a:buChar char="•"/>
            </a:pPr>
            <a:r>
              <a:rPr lang="nb-NO" sz="1440" dirty="0">
                <a:solidFill>
                  <a:srgbClr val="002060"/>
                </a:solidFill>
              </a:rPr>
              <a:t>Dårlig kommunikasjon</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chemeClr val="accent1"/>
                </a:solidFill>
              </a:rPr>
              <a:t>Proaktive tjenester</a:t>
            </a:r>
          </a:p>
          <a:p>
            <a:r>
              <a:rPr lang="nb-NO" sz="1234" dirty="0">
                <a:solidFill>
                  <a:srgbClr val="002060"/>
                </a:solidFill>
              </a:rPr>
              <a:t>Tjenester som kan igangsettes uten at sluttbrukeren initierer dem.</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90047510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26CDF-D430-B247-9934-F11321C73441}"/>
              </a:ext>
            </a:extLst>
          </p:cNvPr>
          <p:cNvSpPr>
            <a:spLocks noGrp="1"/>
          </p:cNvSpPr>
          <p:nvPr>
            <p:ph type="body" idx="4294967295"/>
          </p:nvPr>
        </p:nvSpPr>
        <p:spPr>
          <a:xfrm>
            <a:off x="3967912" y="480880"/>
            <a:ext cx="2406857" cy="374738"/>
          </a:xfrm>
        </p:spPr>
        <p:txBody>
          <a:bodyPr/>
          <a:lstStyle/>
          <a:p>
            <a:pPr algn="l"/>
            <a:r>
              <a:rPr lang="nb-NO" sz="2057" b="1" dirty="0">
                <a:solidFill>
                  <a:srgbClr val="002060"/>
                </a:solidFill>
                <a:latin typeface="DIN Alternate" panose="020B0500000000000000" pitchFamily="34" charset="77"/>
              </a:rPr>
              <a:t>De mener</a:t>
            </a:r>
            <a:endParaRPr lang="nb-NO" sz="1440" dirty="0">
              <a:solidFill>
                <a:srgbClr val="002060"/>
              </a:solidFill>
              <a:latin typeface="DIN Alternate" panose="020B0500000000000000" pitchFamily="34" charset="77"/>
            </a:endParaRPr>
          </a:p>
        </p:txBody>
      </p:sp>
      <p:sp>
        <p:nvSpPr>
          <p:cNvPr id="3" name="Text Placeholder 2">
            <a:extLst>
              <a:ext uri="{FF2B5EF4-FFF2-40B4-BE49-F238E27FC236}">
                <a16:creationId xmlns:a16="http://schemas.microsoft.com/office/drawing/2014/main" id="{92B1D64B-6A23-A047-AC66-85DFA82CB1B8}"/>
              </a:ext>
            </a:extLst>
          </p:cNvPr>
          <p:cNvSpPr>
            <a:spLocks noGrp="1"/>
          </p:cNvSpPr>
          <p:nvPr>
            <p:ph type="body" sz="quarter" idx="4294967295"/>
          </p:nvPr>
        </p:nvSpPr>
        <p:spPr>
          <a:xfrm>
            <a:off x="1077648" y="485827"/>
            <a:ext cx="2330904" cy="1435388"/>
          </a:xfrm>
        </p:spPr>
        <p:txBody>
          <a:bodyPr>
            <a:normAutofit lnSpcReduction="10000"/>
          </a:bodyPr>
          <a:lstStyle/>
          <a:p>
            <a:pPr indent="0"/>
            <a:r>
              <a:rPr lang="nb-NO" sz="4526" b="1" dirty="0">
                <a:solidFill>
                  <a:srgbClr val="0070C0"/>
                </a:solidFill>
                <a:latin typeface="DIN Alternate" panose="020B0500000000000000" pitchFamily="34" charset="77"/>
              </a:rPr>
              <a:t>Den </a:t>
            </a:r>
          </a:p>
          <a:p>
            <a:pPr indent="0"/>
            <a:r>
              <a:rPr lang="nb-NO" sz="4526" b="1" dirty="0">
                <a:solidFill>
                  <a:srgbClr val="0070C0"/>
                </a:solidFill>
                <a:latin typeface="DIN Alternate" panose="020B0500000000000000" pitchFamily="34" charset="77"/>
              </a:rPr>
              <a:t>travle</a:t>
            </a:r>
          </a:p>
        </p:txBody>
      </p:sp>
      <p:sp>
        <p:nvSpPr>
          <p:cNvPr id="6" name="Rectangle 5">
            <a:extLst>
              <a:ext uri="{FF2B5EF4-FFF2-40B4-BE49-F238E27FC236}">
                <a16:creationId xmlns:a16="http://schemas.microsoft.com/office/drawing/2014/main" id="{F17438DD-64A8-FE4A-86A3-3390F05E555A}"/>
              </a:ext>
            </a:extLst>
          </p:cNvPr>
          <p:cNvSpPr/>
          <p:nvPr/>
        </p:nvSpPr>
        <p:spPr>
          <a:xfrm>
            <a:off x="1077648" y="2082550"/>
            <a:ext cx="2330833" cy="978729"/>
          </a:xfrm>
          <a:prstGeom prst="rect">
            <a:avLst/>
          </a:prstGeom>
        </p:spPr>
        <p:txBody>
          <a:bodyPr wrap="square">
            <a:spAutoFit/>
          </a:bodyPr>
          <a:lstStyle/>
          <a:p>
            <a:r>
              <a:rPr lang="nb-NO" sz="1440" dirty="0">
                <a:solidFill>
                  <a:srgbClr val="002060"/>
                </a:solidFill>
              </a:rPr>
              <a:t>I denne tankemåten er personer mest fornøyd når dialogen med det offentlige tar </a:t>
            </a:r>
            <a:r>
              <a:rPr lang="nb-NO" sz="1440" b="1" dirty="0">
                <a:solidFill>
                  <a:srgbClr val="002060"/>
                </a:solidFill>
              </a:rPr>
              <a:t>minst mulig tid</a:t>
            </a:r>
            <a:r>
              <a:rPr lang="nb-NO" sz="1440" dirty="0">
                <a:solidFill>
                  <a:srgbClr val="002060"/>
                </a:solidFill>
              </a:rPr>
              <a:t>.</a:t>
            </a:r>
          </a:p>
        </p:txBody>
      </p:sp>
      <p:sp>
        <p:nvSpPr>
          <p:cNvPr id="5" name="TextBox 4">
            <a:extLst>
              <a:ext uri="{FF2B5EF4-FFF2-40B4-BE49-F238E27FC236}">
                <a16:creationId xmlns:a16="http://schemas.microsoft.com/office/drawing/2014/main" id="{7E4C2B52-CA7D-B143-A25B-A76A9720CCE8}"/>
              </a:ext>
            </a:extLst>
          </p:cNvPr>
          <p:cNvSpPr txBox="1"/>
          <p:nvPr/>
        </p:nvSpPr>
        <p:spPr>
          <a:xfrm>
            <a:off x="1061973" y="4015658"/>
            <a:ext cx="2315155" cy="495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algn="l"/>
            <a:r>
              <a:rPr lang="nb-NO" sz="1440" i="1" dirty="0">
                <a:solidFill>
                  <a:schemeClr val="accent1"/>
                </a:solidFill>
              </a:rPr>
              <a:t>«Det går greit så lenge det fungerer»</a:t>
            </a:r>
          </a:p>
        </p:txBody>
      </p:sp>
      <p:sp>
        <p:nvSpPr>
          <p:cNvPr id="15" name="Rectangle 14">
            <a:extLst>
              <a:ext uri="{FF2B5EF4-FFF2-40B4-BE49-F238E27FC236}">
                <a16:creationId xmlns:a16="http://schemas.microsoft.com/office/drawing/2014/main" id="{F4AB0F01-99A8-1E44-AB66-5A3C9ECD85B2}"/>
              </a:ext>
            </a:extLst>
          </p:cNvPr>
          <p:cNvSpPr/>
          <p:nvPr/>
        </p:nvSpPr>
        <p:spPr>
          <a:xfrm>
            <a:off x="3967912" y="941751"/>
            <a:ext cx="2250618" cy="1643527"/>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Kan oppleve oppgavene som kjedelige men forstår viktigheten av dem</a:t>
            </a:r>
          </a:p>
          <a:p>
            <a:pPr marL="293922" indent="-293922">
              <a:buFont typeface="Arial" panose="020B0604020202020204" pitchFamily="34" charset="0"/>
              <a:buChar char="•"/>
            </a:pPr>
            <a:r>
              <a:rPr lang="nb-NO" sz="1440" dirty="0">
                <a:solidFill>
                  <a:srgbClr val="002060"/>
                </a:solidFill>
              </a:rPr>
              <a:t>Kan være skeptiske til tjenesten grunnet bl.a. manglende motivasjon</a:t>
            </a:r>
          </a:p>
        </p:txBody>
      </p:sp>
      <p:sp>
        <p:nvSpPr>
          <p:cNvPr id="16" name="Rectangle 15">
            <a:extLst>
              <a:ext uri="{FF2B5EF4-FFF2-40B4-BE49-F238E27FC236}">
                <a16:creationId xmlns:a16="http://schemas.microsoft.com/office/drawing/2014/main" id="{8271BD3F-3DAB-A241-9C43-CE403AC45756}"/>
              </a:ext>
            </a:extLst>
          </p:cNvPr>
          <p:cNvSpPr/>
          <p:nvPr/>
        </p:nvSpPr>
        <p:spPr>
          <a:xfrm>
            <a:off x="6319042" y="956568"/>
            <a:ext cx="2250618" cy="2086725"/>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Gjør ofte oppgaven fordi de må</a:t>
            </a:r>
          </a:p>
          <a:p>
            <a:pPr marL="293922" indent="-293922">
              <a:buFont typeface="Arial" panose="020B0604020202020204" pitchFamily="34" charset="0"/>
              <a:buChar char="•"/>
            </a:pPr>
            <a:r>
              <a:rPr lang="nb-NO" sz="1440" dirty="0">
                <a:solidFill>
                  <a:srgbClr val="002060"/>
                </a:solidFill>
              </a:rPr>
              <a:t>De bruker relativt lite tid og tankekraft på oppgaven</a:t>
            </a:r>
          </a:p>
          <a:p>
            <a:pPr marL="293922" indent="-293922">
              <a:buFont typeface="Arial" panose="020B0604020202020204" pitchFamily="34" charset="0"/>
              <a:buChar char="•"/>
            </a:pPr>
            <a:r>
              <a:rPr lang="nb-NO" sz="1440" dirty="0">
                <a:solidFill>
                  <a:srgbClr val="002060"/>
                </a:solidFill>
              </a:rPr>
              <a:t>Har ofte egne systemer til å støtte oppgaven (analoge eller digitale)</a:t>
            </a:r>
          </a:p>
          <a:p>
            <a:pPr marL="293922" indent="-293922">
              <a:buFont typeface="Arial" panose="020B0604020202020204" pitchFamily="34" charset="0"/>
              <a:buChar char="•"/>
            </a:pPr>
            <a:r>
              <a:rPr lang="nb-NO" sz="1440" dirty="0">
                <a:solidFill>
                  <a:srgbClr val="002060"/>
                </a:solidFill>
              </a:rPr>
              <a:t>Delegerer hvis mulig</a:t>
            </a:r>
          </a:p>
        </p:txBody>
      </p:sp>
      <p:sp>
        <p:nvSpPr>
          <p:cNvPr id="22" name="Text Placeholder 1">
            <a:extLst>
              <a:ext uri="{FF2B5EF4-FFF2-40B4-BE49-F238E27FC236}">
                <a16:creationId xmlns:a16="http://schemas.microsoft.com/office/drawing/2014/main" id="{5A637BD4-FD52-A645-B508-C805A0DB633E}"/>
              </a:ext>
            </a:extLst>
          </p:cNvPr>
          <p:cNvSpPr txBox="1">
            <a:spLocks/>
          </p:cNvSpPr>
          <p:nvPr/>
        </p:nvSpPr>
        <p:spPr>
          <a:xfrm>
            <a:off x="6319042" y="501511"/>
            <a:ext cx="2406857" cy="3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gjør</a:t>
            </a:r>
            <a:endParaRPr lang="nb-NO" sz="1440" dirty="0">
              <a:solidFill>
                <a:srgbClr val="002060"/>
              </a:solidFill>
              <a:latin typeface="DIN Alternate" panose="020B0500000000000000" pitchFamily="34" charset="77"/>
            </a:endParaRPr>
          </a:p>
        </p:txBody>
      </p:sp>
      <p:sp>
        <p:nvSpPr>
          <p:cNvPr id="26" name="Rectangle 25">
            <a:extLst>
              <a:ext uri="{FF2B5EF4-FFF2-40B4-BE49-F238E27FC236}">
                <a16:creationId xmlns:a16="http://schemas.microsoft.com/office/drawing/2014/main" id="{9CD82ABB-B638-284F-9DD4-6682F41EA8E9}"/>
              </a:ext>
            </a:extLst>
          </p:cNvPr>
          <p:cNvSpPr/>
          <p:nvPr/>
        </p:nvSpPr>
        <p:spPr>
          <a:xfrm>
            <a:off x="8670171" y="1004440"/>
            <a:ext cx="2406857" cy="1421928"/>
          </a:xfrm>
          <a:prstGeom prst="rect">
            <a:avLst/>
          </a:prstGeom>
        </p:spPr>
        <p:txBody>
          <a:bodyPr wrap="square">
            <a:spAutoFit/>
          </a:bodyPr>
          <a:lstStyle/>
          <a:p>
            <a:pPr marL="293922" indent="-293922">
              <a:buFont typeface="Arial" panose="020B0604020202020204" pitchFamily="34" charset="0"/>
              <a:buChar char="•"/>
            </a:pPr>
            <a:r>
              <a:rPr lang="nb-NO" sz="1440" dirty="0">
                <a:solidFill>
                  <a:srgbClr val="002060"/>
                </a:solidFill>
              </a:rPr>
              <a:t>Når tjenesten ikke er tilgjengelig</a:t>
            </a:r>
          </a:p>
          <a:p>
            <a:pPr marL="293922" indent="-293922">
              <a:buFont typeface="Arial" panose="020B0604020202020204" pitchFamily="34" charset="0"/>
              <a:buChar char="•"/>
            </a:pPr>
            <a:r>
              <a:rPr lang="nb-NO" sz="1440" dirty="0">
                <a:solidFill>
                  <a:srgbClr val="002060"/>
                </a:solidFill>
              </a:rPr>
              <a:t>Tar mer tid enn forventet</a:t>
            </a:r>
          </a:p>
          <a:p>
            <a:pPr marL="293922" indent="-293922">
              <a:buFont typeface="Arial" panose="020B0604020202020204" pitchFamily="34" charset="0"/>
              <a:buChar char="•"/>
            </a:pPr>
            <a:r>
              <a:rPr lang="nb-NO" sz="1440" dirty="0">
                <a:solidFill>
                  <a:srgbClr val="002060"/>
                </a:solidFill>
              </a:rPr>
              <a:t>Tvang og strenge frister</a:t>
            </a:r>
          </a:p>
          <a:p>
            <a:pPr marL="293922" indent="-293922">
              <a:buFont typeface="Arial" panose="020B0604020202020204" pitchFamily="34" charset="0"/>
              <a:buChar char="•"/>
            </a:pPr>
            <a:r>
              <a:rPr lang="nb-NO" sz="1440" dirty="0">
                <a:solidFill>
                  <a:srgbClr val="002060"/>
                </a:solidFill>
              </a:rPr>
              <a:t>Når tjenesten oppleves som irrelevant</a:t>
            </a:r>
          </a:p>
        </p:txBody>
      </p:sp>
      <p:sp>
        <p:nvSpPr>
          <p:cNvPr id="27" name="Rectangle 26">
            <a:extLst>
              <a:ext uri="{FF2B5EF4-FFF2-40B4-BE49-F238E27FC236}">
                <a16:creationId xmlns:a16="http://schemas.microsoft.com/office/drawing/2014/main" id="{72981C9C-92F3-8E49-A368-D9E49D01AA59}"/>
              </a:ext>
            </a:extLst>
          </p:cNvPr>
          <p:cNvSpPr/>
          <p:nvPr/>
        </p:nvSpPr>
        <p:spPr>
          <a:xfrm>
            <a:off x="4026933" y="4457713"/>
            <a:ext cx="7087413" cy="1801647"/>
          </a:xfrm>
          <a:prstGeom prst="rect">
            <a:avLst/>
          </a:prstGeom>
        </p:spPr>
        <p:txBody>
          <a:bodyPr wrap="square">
            <a:spAutoFit/>
          </a:bodyPr>
          <a:lstStyle/>
          <a:p>
            <a:r>
              <a:rPr lang="nb-NO" sz="1234" b="1" dirty="0">
                <a:solidFill>
                  <a:schemeClr val="accent1"/>
                </a:solidFill>
              </a:rPr>
              <a:t>Helautomatiserte enkle tjenester</a:t>
            </a:r>
          </a:p>
          <a:p>
            <a:r>
              <a:rPr lang="nb-NO" sz="1234" dirty="0">
                <a:solidFill>
                  <a:srgbClr val="002060"/>
                </a:solidFill>
              </a:rPr>
              <a:t>Tilby tjenester der personer kan få svar med en gang uten å måtte vente. Forenkle språk og oppbygning av tjenester. Unngå utfylling.</a:t>
            </a:r>
          </a:p>
          <a:p>
            <a:endParaRPr lang="nb-NO" sz="1234" dirty="0">
              <a:solidFill>
                <a:srgbClr val="002060"/>
              </a:solidFill>
            </a:endParaRPr>
          </a:p>
          <a:p>
            <a:r>
              <a:rPr lang="nb-NO" sz="1234" b="1" dirty="0">
                <a:solidFill>
                  <a:srgbClr val="0365C0"/>
                </a:solidFill>
              </a:rPr>
              <a:t>Minst mulig involvering av brukeren</a:t>
            </a:r>
          </a:p>
          <a:p>
            <a:r>
              <a:rPr lang="nb-NO" sz="1234" dirty="0">
                <a:solidFill>
                  <a:srgbClr val="002060"/>
                </a:solidFill>
              </a:rPr>
              <a:t>Inngå partnerskap med andre datainnehavere og be om tilgang til data med samtykkebaserte tjenester.</a:t>
            </a:r>
          </a:p>
          <a:p>
            <a:endParaRPr lang="nb-NO" sz="1234" dirty="0">
              <a:solidFill>
                <a:srgbClr val="002060"/>
              </a:solidFill>
            </a:endParaRPr>
          </a:p>
          <a:p>
            <a:r>
              <a:rPr lang="nb-NO" sz="1234" b="1" dirty="0">
                <a:solidFill>
                  <a:schemeClr val="accent1"/>
                </a:solidFill>
              </a:rPr>
              <a:t>Skap relevans</a:t>
            </a:r>
          </a:p>
          <a:p>
            <a:r>
              <a:rPr lang="nb-NO" sz="1234" dirty="0">
                <a:solidFill>
                  <a:srgbClr val="002060"/>
                </a:solidFill>
              </a:rPr>
              <a:t>Engasjer brukere ved å gi dem verdi.</a:t>
            </a:r>
          </a:p>
        </p:txBody>
      </p:sp>
      <p:sp>
        <p:nvSpPr>
          <p:cNvPr id="28" name="Text Placeholder 1">
            <a:extLst>
              <a:ext uri="{FF2B5EF4-FFF2-40B4-BE49-F238E27FC236}">
                <a16:creationId xmlns:a16="http://schemas.microsoft.com/office/drawing/2014/main" id="{46F04CB8-D6C6-6945-90C4-BEE5D355594D}"/>
              </a:ext>
            </a:extLst>
          </p:cNvPr>
          <p:cNvSpPr txBox="1">
            <a:spLocks/>
          </p:cNvSpPr>
          <p:nvPr/>
        </p:nvSpPr>
        <p:spPr>
          <a:xfrm>
            <a:off x="8670171" y="498890"/>
            <a:ext cx="2406857" cy="3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De misliker</a:t>
            </a:r>
            <a:endParaRPr lang="nb-NO" sz="1440" dirty="0">
              <a:solidFill>
                <a:srgbClr val="002060"/>
              </a:solidFill>
              <a:latin typeface="DIN Alternate" panose="020B0500000000000000" pitchFamily="34" charset="77"/>
            </a:endParaRPr>
          </a:p>
        </p:txBody>
      </p:sp>
      <p:sp>
        <p:nvSpPr>
          <p:cNvPr id="29" name="Text Placeholder 1">
            <a:extLst>
              <a:ext uri="{FF2B5EF4-FFF2-40B4-BE49-F238E27FC236}">
                <a16:creationId xmlns:a16="http://schemas.microsoft.com/office/drawing/2014/main" id="{52009A55-9D23-8346-8E3B-75A33189BDA1}"/>
              </a:ext>
            </a:extLst>
          </p:cNvPr>
          <p:cNvSpPr txBox="1">
            <a:spLocks/>
          </p:cNvSpPr>
          <p:nvPr/>
        </p:nvSpPr>
        <p:spPr>
          <a:xfrm>
            <a:off x="4026934" y="4015658"/>
            <a:ext cx="3332571" cy="395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126" tIns="26126" rIns="26126" bIns="26126"/>
          <a:lstStyle>
            <a:lvl1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1pPr>
            <a:lvl2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2pPr>
            <a:lvl3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3pPr>
            <a:lvl4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4pPr>
            <a:lvl5pPr marL="0" marR="0" indent="63500" algn="l" defTabSz="80010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mn-lt"/>
                <a:ea typeface="+mn-ea"/>
                <a:cs typeface="+mn-cs"/>
                <a:sym typeface="DIN OT"/>
              </a:defRPr>
            </a:lvl5pPr>
            <a:lvl6pPr marL="0" marR="0" indent="4191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6pPr>
            <a:lvl7pPr marL="0" marR="0" indent="7747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7pPr>
            <a:lvl8pPr marL="0" marR="0" indent="11303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8pPr>
            <a:lvl9pPr marL="0" marR="0" indent="1485900" algn="ctr" defTabSz="800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Gill Sans"/>
                <a:ea typeface="Gill Sans"/>
                <a:cs typeface="Gill Sans"/>
                <a:sym typeface="Gill Sans"/>
              </a:defRPr>
            </a:lvl9pPr>
          </a:lstStyle>
          <a:p>
            <a:pPr hangingPunct="1"/>
            <a:r>
              <a:rPr lang="nb-NO" sz="2057" b="1" dirty="0">
                <a:solidFill>
                  <a:srgbClr val="002060"/>
                </a:solidFill>
                <a:latin typeface="DIN Alternate" panose="020B0500000000000000" pitchFamily="34" charset="77"/>
              </a:rPr>
              <a:t>Muligheter</a:t>
            </a:r>
            <a:endParaRPr lang="nb-NO" sz="1440" dirty="0">
              <a:solidFill>
                <a:srgbClr val="002060"/>
              </a:solidFill>
              <a:latin typeface="DIN Alternate" panose="020B0500000000000000" pitchFamily="34" charset="77"/>
            </a:endParaRPr>
          </a:p>
        </p:txBody>
      </p:sp>
      <p:pic>
        <p:nvPicPr>
          <p:cNvPr id="30" name="Picture 29">
            <a:extLst>
              <a:ext uri="{FF2B5EF4-FFF2-40B4-BE49-F238E27FC236}">
                <a16:creationId xmlns:a16="http://schemas.microsoft.com/office/drawing/2014/main" id="{7168E407-6E4A-8149-9526-A2DE48AC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4" y="4796679"/>
            <a:ext cx="2000946" cy="1726720"/>
          </a:xfrm>
          <a:prstGeom prst="rect">
            <a:avLst/>
          </a:prstGeom>
        </p:spPr>
      </p:pic>
    </p:spTree>
    <p:extLst>
      <p:ext uri="{BB962C8B-B14F-4D97-AF65-F5344CB8AC3E}">
        <p14:creationId xmlns:p14="http://schemas.microsoft.com/office/powerpoint/2010/main" val="41248093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534F73-FECF-4C8C-A8A4-A096161B741C}"/>
              </a:ext>
            </a:extLst>
          </p:cNvPr>
          <p:cNvSpPr>
            <a:spLocks noGrp="1"/>
          </p:cNvSpPr>
          <p:nvPr>
            <p:ph type="title"/>
          </p:nvPr>
        </p:nvSpPr>
        <p:spPr/>
        <p:txBody>
          <a:bodyPr/>
          <a:lstStyle/>
          <a:p>
            <a:r>
              <a:rPr lang="nb-NO" dirty="0"/>
              <a:t>Fokusområdene for videre arbeid</a:t>
            </a:r>
            <a:br>
              <a:rPr lang="nb-NO" dirty="0"/>
            </a:br>
            <a:endParaRPr lang="nb-NO" b="1" dirty="0"/>
          </a:p>
        </p:txBody>
      </p:sp>
      <p:sp>
        <p:nvSpPr>
          <p:cNvPr id="2" name="TextBox 1">
            <a:extLst>
              <a:ext uri="{FF2B5EF4-FFF2-40B4-BE49-F238E27FC236}">
                <a16:creationId xmlns:a16="http://schemas.microsoft.com/office/drawing/2014/main" id="{D3EE9864-D280-8242-8FE1-37541B0681D0}"/>
              </a:ext>
            </a:extLst>
          </p:cNvPr>
          <p:cNvSpPr txBox="1"/>
          <p:nvPr/>
        </p:nvSpPr>
        <p:spPr>
          <a:xfrm>
            <a:off x="5595487" y="1714103"/>
            <a:ext cx="4133923" cy="2268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Helhetlige sluttbrukertjenester</a:t>
            </a:r>
          </a:p>
          <a:p>
            <a:endParaRPr lang="nb-NO" sz="2057" dirty="0">
              <a:solidFill>
                <a:schemeClr val="bg2"/>
              </a:solidFill>
            </a:endParaRPr>
          </a:p>
          <a:p>
            <a:r>
              <a:rPr lang="nb-NO" sz="2057" dirty="0"/>
              <a:t>Hva skal til for å dekke behovene til personene i de ulike tankemåtene som ble identifisert i innsiktsfasen?</a:t>
            </a:r>
            <a:endParaRPr lang="nb-NO" sz="2057" dirty="0">
              <a:sym typeface="DIN OT"/>
            </a:endParaRPr>
          </a:p>
        </p:txBody>
      </p:sp>
      <p:sp>
        <p:nvSpPr>
          <p:cNvPr id="6" name="TextBox 5">
            <a:extLst>
              <a:ext uri="{FF2B5EF4-FFF2-40B4-BE49-F238E27FC236}">
                <a16:creationId xmlns:a16="http://schemas.microsoft.com/office/drawing/2014/main" id="{4677C054-4BA0-DC4D-B420-80501D2B93A3}"/>
              </a:ext>
            </a:extLst>
          </p:cNvPr>
          <p:cNvSpPr txBox="1"/>
          <p:nvPr/>
        </p:nvSpPr>
        <p:spPr>
          <a:xfrm>
            <a:off x="874422" y="1638573"/>
            <a:ext cx="4133923" cy="2585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126" tIns="26126" rIns="26126" bIns="26126" numCol="1" spcCol="38100" rtlCol="0" anchor="t">
            <a:spAutoFit/>
          </a:bodyPr>
          <a:lstStyle/>
          <a:p>
            <a:pPr defTabSz="411491" hangingPunct="0"/>
            <a:r>
              <a:rPr lang="nb-NO" sz="3086" b="1" dirty="0">
                <a:solidFill>
                  <a:schemeClr val="accent1"/>
                </a:solidFill>
                <a:sym typeface="DIN OT"/>
              </a:rPr>
              <a:t>Forret</a:t>
            </a:r>
            <a:r>
              <a:rPr lang="nb-NO" sz="3086" b="1" dirty="0">
                <a:solidFill>
                  <a:schemeClr val="accent1"/>
                </a:solidFill>
              </a:rPr>
              <a:t>nings-situasjonen i </a:t>
            </a:r>
            <a:r>
              <a:rPr lang="nb-NO" sz="3086" b="1" dirty="0" err="1">
                <a:solidFill>
                  <a:schemeClr val="accent1"/>
                </a:solidFill>
              </a:rPr>
              <a:t>Altinn</a:t>
            </a:r>
            <a:endParaRPr lang="nb-NO" sz="3086" b="1" dirty="0">
              <a:solidFill>
                <a:schemeClr val="accent1"/>
              </a:solidFill>
              <a:sym typeface="DIN OT"/>
            </a:endParaRPr>
          </a:p>
          <a:p>
            <a:endParaRPr lang="nb-NO" sz="2057" dirty="0">
              <a:solidFill>
                <a:schemeClr val="bg2"/>
              </a:solidFill>
            </a:endParaRPr>
          </a:p>
          <a:p>
            <a:r>
              <a:rPr lang="nb-NO" sz="2057" dirty="0"/>
              <a:t>Hvordan kan </a:t>
            </a:r>
            <a:r>
              <a:rPr lang="nb-NO" sz="2057" dirty="0" err="1"/>
              <a:t>Altinn</a:t>
            </a:r>
            <a:r>
              <a:rPr lang="nb-NO" sz="2057" dirty="0"/>
              <a:t> angripe dagens forretningssituasjon med to helt ulike målgrupper som muligens krever ulike verdiforslag?</a:t>
            </a:r>
            <a:endParaRPr lang="nb-NO" sz="2057" dirty="0">
              <a:sym typeface="DIN OT"/>
            </a:endParaRPr>
          </a:p>
        </p:txBody>
      </p:sp>
    </p:spTree>
    <p:extLst>
      <p:ext uri="{BB962C8B-B14F-4D97-AF65-F5344CB8AC3E}">
        <p14:creationId xmlns:p14="http://schemas.microsoft.com/office/powerpoint/2010/main" val="295191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E8F9E9-AF39-4957-8674-12E41EE71E72}"/>
              </a:ext>
            </a:extLst>
          </p:cNvPr>
          <p:cNvSpPr>
            <a:spLocks noGrp="1"/>
          </p:cNvSpPr>
          <p:nvPr>
            <p:ph type="body" sz="quarter" idx="14"/>
          </p:nvPr>
        </p:nvSpPr>
        <p:spPr/>
        <p:txBody>
          <a:bodyPr/>
          <a:lstStyle/>
          <a:p>
            <a:r>
              <a:rPr lang="nb-NO" dirty="0"/>
              <a:t>Løsninger</a:t>
            </a:r>
          </a:p>
        </p:txBody>
      </p:sp>
      <p:sp>
        <p:nvSpPr>
          <p:cNvPr id="5" name="Text Placeholder 4">
            <a:extLst>
              <a:ext uri="{FF2B5EF4-FFF2-40B4-BE49-F238E27FC236}">
                <a16:creationId xmlns:a16="http://schemas.microsoft.com/office/drawing/2014/main" id="{9170641C-F686-4A29-B296-28F8ECF51611}"/>
              </a:ext>
            </a:extLst>
          </p:cNvPr>
          <p:cNvSpPr>
            <a:spLocks noGrp="1"/>
          </p:cNvSpPr>
          <p:nvPr>
            <p:ph type="body" sz="quarter" idx="15"/>
          </p:nvPr>
        </p:nvSpPr>
        <p:spPr/>
        <p:txBody>
          <a:bodyPr>
            <a:normAutofit fontScale="92500" lnSpcReduction="10000"/>
          </a:bodyPr>
          <a:lstStyle/>
          <a:p>
            <a:endParaRPr lang="nb-NO"/>
          </a:p>
        </p:txBody>
      </p:sp>
    </p:spTree>
    <p:extLst>
      <p:ext uri="{BB962C8B-B14F-4D97-AF65-F5344CB8AC3E}">
        <p14:creationId xmlns:p14="http://schemas.microsoft.com/office/powerpoint/2010/main" val="2982766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A0B422-DF8C-41DE-9CD6-6C2BBB1FB5D0}"/>
              </a:ext>
            </a:extLst>
          </p:cNvPr>
          <p:cNvSpPr>
            <a:spLocks noGrp="1"/>
          </p:cNvSpPr>
          <p:nvPr>
            <p:ph type="body" sz="quarter" idx="14"/>
          </p:nvPr>
        </p:nvSpPr>
        <p:spPr/>
        <p:txBody>
          <a:bodyPr/>
          <a:lstStyle/>
          <a:p>
            <a:r>
              <a:rPr lang="nb-NO" dirty="0"/>
              <a:t>Består av 3 løsninger: Altinn Studio, Altinn Apps og Altinn Platform</a:t>
            </a:r>
          </a:p>
        </p:txBody>
      </p:sp>
      <p:pic>
        <p:nvPicPr>
          <p:cNvPr id="6" name="Picture 5">
            <a:extLst>
              <a:ext uri="{FF2B5EF4-FFF2-40B4-BE49-F238E27FC236}">
                <a16:creationId xmlns:a16="http://schemas.microsoft.com/office/drawing/2014/main" id="{AB9CDFF3-1458-42EA-93D5-0EF7DA221545}"/>
              </a:ext>
            </a:extLst>
          </p:cNvPr>
          <p:cNvPicPr>
            <a:picLocks noChangeAspect="1"/>
          </p:cNvPicPr>
          <p:nvPr/>
        </p:nvPicPr>
        <p:blipFill>
          <a:blip r:embed="rId2"/>
          <a:stretch>
            <a:fillRect/>
          </a:stretch>
        </p:blipFill>
        <p:spPr>
          <a:xfrm>
            <a:off x="2319718" y="125959"/>
            <a:ext cx="7552563" cy="6093437"/>
          </a:xfrm>
          <a:prstGeom prst="rect">
            <a:avLst/>
          </a:prstGeom>
        </p:spPr>
      </p:pic>
    </p:spTree>
    <p:extLst>
      <p:ext uri="{BB962C8B-B14F-4D97-AF65-F5344CB8AC3E}">
        <p14:creationId xmlns:p14="http://schemas.microsoft.com/office/powerpoint/2010/main" val="336592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DAAAA8-9DC7-4D01-A6A6-356B2BC332B5}"/>
              </a:ext>
            </a:extLst>
          </p:cNvPr>
          <p:cNvSpPr>
            <a:spLocks noGrp="1"/>
          </p:cNvSpPr>
          <p:nvPr>
            <p:ph type="body" idx="1"/>
          </p:nvPr>
        </p:nvSpPr>
        <p:spPr/>
        <p:txBody>
          <a:bodyPr/>
          <a:lstStyle/>
          <a:p>
            <a:endParaRPr lang="nb-NO"/>
          </a:p>
        </p:txBody>
      </p:sp>
      <p:sp>
        <p:nvSpPr>
          <p:cNvPr id="2" name="Title 1">
            <a:extLst>
              <a:ext uri="{FF2B5EF4-FFF2-40B4-BE49-F238E27FC236}">
                <a16:creationId xmlns:a16="http://schemas.microsoft.com/office/drawing/2014/main" id="{F2ED20F4-2700-4D0C-B031-C15B4F0B8196}"/>
              </a:ext>
            </a:extLst>
          </p:cNvPr>
          <p:cNvSpPr>
            <a:spLocks noGrp="1"/>
          </p:cNvSpPr>
          <p:nvPr>
            <p:ph type="title"/>
          </p:nvPr>
        </p:nvSpPr>
        <p:spPr/>
        <p:txBody>
          <a:bodyPr/>
          <a:lstStyle/>
          <a:p>
            <a:r>
              <a:rPr lang="nb-NO" dirty="0"/>
              <a:t>Arkitektur</a:t>
            </a:r>
          </a:p>
        </p:txBody>
      </p:sp>
    </p:spTree>
    <p:extLst>
      <p:ext uri="{BB962C8B-B14F-4D97-AF65-F5344CB8AC3E}">
        <p14:creationId xmlns:p14="http://schemas.microsoft.com/office/powerpoint/2010/main" val="16378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3506B-F4A6-4BD6-AF87-7A0F2BD49623}"/>
              </a:ext>
            </a:extLst>
          </p:cNvPr>
          <p:cNvSpPr>
            <a:spLocks noGrp="1"/>
          </p:cNvSpPr>
          <p:nvPr>
            <p:ph type="title"/>
          </p:nvPr>
        </p:nvSpPr>
        <p:spPr/>
        <p:txBody>
          <a:bodyPr/>
          <a:lstStyle/>
          <a:p>
            <a:r>
              <a:rPr lang="nb-NO" dirty="0"/>
              <a:t>Retningslinjer og føringer</a:t>
            </a:r>
          </a:p>
        </p:txBody>
      </p:sp>
      <p:sp>
        <p:nvSpPr>
          <p:cNvPr id="5" name="Content Placeholder 4">
            <a:extLst>
              <a:ext uri="{FF2B5EF4-FFF2-40B4-BE49-F238E27FC236}">
                <a16:creationId xmlns:a16="http://schemas.microsoft.com/office/drawing/2014/main" id="{335C0EC7-239A-4734-9CED-5EE9BE798E99}"/>
              </a:ext>
            </a:extLst>
          </p:cNvPr>
          <p:cNvSpPr>
            <a:spLocks noGrp="1"/>
          </p:cNvSpPr>
          <p:nvPr>
            <p:ph idx="1"/>
          </p:nvPr>
        </p:nvSpPr>
        <p:spPr>
          <a:xfrm>
            <a:off x="789432" y="1831721"/>
            <a:ext cx="10515600" cy="4351338"/>
          </a:xfrm>
        </p:spPr>
        <p:txBody>
          <a:bodyPr/>
          <a:lstStyle/>
          <a:p>
            <a:r>
              <a:rPr lang="nb-NO" dirty="0"/>
              <a:t>Kan kjøres i </a:t>
            </a:r>
            <a:r>
              <a:rPr lang="nb-NO" dirty="0" err="1"/>
              <a:t>public</a:t>
            </a:r>
            <a:r>
              <a:rPr lang="nb-NO" dirty="0"/>
              <a:t> </a:t>
            </a:r>
            <a:r>
              <a:rPr lang="nb-NO" dirty="0" err="1"/>
              <a:t>cloud</a:t>
            </a:r>
            <a:endParaRPr lang="nb-NO" dirty="0"/>
          </a:p>
          <a:p>
            <a:r>
              <a:rPr lang="nb-NO" dirty="0" err="1"/>
              <a:t>Cloud</a:t>
            </a:r>
            <a:r>
              <a:rPr lang="nb-NO" dirty="0"/>
              <a:t> Native </a:t>
            </a:r>
          </a:p>
          <a:p>
            <a:pPr lvl="1"/>
            <a:r>
              <a:rPr lang="nb-NO" dirty="0"/>
              <a:t>Containere – Isolasjon (resurser og rammeverk)</a:t>
            </a:r>
          </a:p>
          <a:p>
            <a:pPr lvl="1"/>
            <a:r>
              <a:rPr lang="nb-NO" dirty="0"/>
              <a:t>Microservices – </a:t>
            </a:r>
            <a:r>
              <a:rPr lang="nb-NO" dirty="0" err="1"/>
              <a:t>Platformen</a:t>
            </a:r>
            <a:r>
              <a:rPr lang="nb-NO" dirty="0"/>
              <a:t> består av microservices og tjenestene som utvikles blir </a:t>
            </a:r>
            <a:r>
              <a:rPr lang="nb-NO" dirty="0" err="1"/>
              <a:t>micro</a:t>
            </a:r>
            <a:r>
              <a:rPr lang="nb-NO" dirty="0"/>
              <a:t> applikasjon</a:t>
            </a:r>
          </a:p>
          <a:p>
            <a:r>
              <a:rPr lang="nb-NO" dirty="0"/>
              <a:t>Åpen kildekode</a:t>
            </a:r>
          </a:p>
          <a:p>
            <a:r>
              <a:rPr lang="nb-NO" dirty="0"/>
              <a:t>Moderne rammeverk</a:t>
            </a:r>
          </a:p>
          <a:p>
            <a:pPr marL="0" indent="0">
              <a:buNone/>
            </a:pPr>
            <a:endParaRPr lang="nb-NO" dirty="0"/>
          </a:p>
          <a:p>
            <a:endParaRPr lang="nb-NO" dirty="0"/>
          </a:p>
          <a:p>
            <a:pPr lvl="1"/>
            <a:endParaRPr lang="nb-NO" dirty="0"/>
          </a:p>
          <a:p>
            <a:pPr lvl="1"/>
            <a:endParaRPr lang="nb-NO" dirty="0"/>
          </a:p>
          <a:p>
            <a:pPr lvl="1"/>
            <a:endParaRPr lang="nb-NO" dirty="0"/>
          </a:p>
          <a:p>
            <a:pPr lvl="1"/>
            <a:endParaRPr lang="nb-NO" dirty="0"/>
          </a:p>
        </p:txBody>
      </p:sp>
    </p:spTree>
    <p:extLst>
      <p:ext uri="{BB962C8B-B14F-4D97-AF65-F5344CB8AC3E}">
        <p14:creationId xmlns:p14="http://schemas.microsoft.com/office/powerpoint/2010/main" val="240649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497250-F587-47BD-94A8-38F722259F36}"/>
              </a:ext>
            </a:extLst>
          </p:cNvPr>
          <p:cNvSpPr>
            <a:spLocks noGrp="1"/>
          </p:cNvSpPr>
          <p:nvPr>
            <p:ph type="pic" sz="quarter" idx="13"/>
          </p:nvPr>
        </p:nvSpPr>
        <p:spPr/>
      </p:sp>
      <p:sp>
        <p:nvSpPr>
          <p:cNvPr id="3" name="Text Placeholder 2">
            <a:extLst>
              <a:ext uri="{FF2B5EF4-FFF2-40B4-BE49-F238E27FC236}">
                <a16:creationId xmlns:a16="http://schemas.microsoft.com/office/drawing/2014/main" id="{6F28613F-21B7-4AF7-92F8-BECA2772B2D2}"/>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8661D8A3-624F-489C-812D-BE95E292CC1F}"/>
              </a:ext>
            </a:extLst>
          </p:cNvPr>
          <p:cNvPicPr>
            <a:picLocks noChangeAspect="1"/>
          </p:cNvPicPr>
          <p:nvPr/>
        </p:nvPicPr>
        <p:blipFill>
          <a:blip r:embed="rId2"/>
          <a:stretch>
            <a:fillRect/>
          </a:stretch>
        </p:blipFill>
        <p:spPr>
          <a:xfrm>
            <a:off x="3177404" y="1452562"/>
            <a:ext cx="5210175" cy="3952875"/>
          </a:xfrm>
          <a:prstGeom prst="rect">
            <a:avLst/>
          </a:prstGeom>
        </p:spPr>
      </p:pic>
    </p:spTree>
    <p:extLst>
      <p:ext uri="{BB962C8B-B14F-4D97-AF65-F5344CB8AC3E}">
        <p14:creationId xmlns:p14="http://schemas.microsoft.com/office/powerpoint/2010/main" val="769026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A93B57-E32E-40E5-B59C-DC853F5D15B6}"/>
              </a:ext>
            </a:extLst>
          </p:cNvPr>
          <p:cNvSpPr>
            <a:spLocks noGrp="1"/>
          </p:cNvSpPr>
          <p:nvPr>
            <p:ph type="body" sz="quarter" idx="14"/>
          </p:nvPr>
        </p:nvSpPr>
        <p:spPr/>
        <p:txBody>
          <a:bodyPr/>
          <a:lstStyle/>
          <a:p>
            <a:endParaRPr lang="nb-NO"/>
          </a:p>
        </p:txBody>
      </p:sp>
      <p:pic>
        <p:nvPicPr>
          <p:cNvPr id="6" name="Picture 5">
            <a:extLst>
              <a:ext uri="{FF2B5EF4-FFF2-40B4-BE49-F238E27FC236}">
                <a16:creationId xmlns:a16="http://schemas.microsoft.com/office/drawing/2014/main" id="{21D52924-E504-48D9-BC3D-5521757D1057}"/>
              </a:ext>
            </a:extLst>
          </p:cNvPr>
          <p:cNvPicPr>
            <a:picLocks noChangeAspect="1"/>
          </p:cNvPicPr>
          <p:nvPr/>
        </p:nvPicPr>
        <p:blipFill>
          <a:blip r:embed="rId2"/>
          <a:stretch>
            <a:fillRect/>
          </a:stretch>
        </p:blipFill>
        <p:spPr>
          <a:xfrm>
            <a:off x="0" y="811575"/>
            <a:ext cx="12192000" cy="5234849"/>
          </a:xfrm>
          <a:prstGeom prst="rect">
            <a:avLst/>
          </a:prstGeom>
        </p:spPr>
      </p:pic>
    </p:spTree>
    <p:extLst>
      <p:ext uri="{BB962C8B-B14F-4D97-AF65-F5344CB8AC3E}">
        <p14:creationId xmlns:p14="http://schemas.microsoft.com/office/powerpoint/2010/main" val="1099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643AD58-B30F-4A98-8168-258D88EF362B}"/>
              </a:ext>
            </a:extLst>
          </p:cNvPr>
          <p:cNvGraphicFramePr>
            <a:graphicFrameLocks/>
          </p:cNvGraphicFramePr>
          <p:nvPr>
            <p:extLst>
              <p:ext uri="{D42A27DB-BD31-4B8C-83A1-F6EECF244321}">
                <p14:modId xmlns:p14="http://schemas.microsoft.com/office/powerpoint/2010/main" val="354841309"/>
              </p:ext>
            </p:extLst>
          </p:nvPr>
        </p:nvGraphicFramePr>
        <p:xfrm>
          <a:off x="379900" y="523875"/>
          <a:ext cx="11432199" cy="5810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4D6FA783-BFB1-4AA7-BD16-EE3A13942BF9}"/>
              </a:ext>
            </a:extLst>
          </p:cNvPr>
          <p:cNvSpPr>
            <a:spLocks noGrp="1"/>
          </p:cNvSpPr>
          <p:nvPr>
            <p:ph type="body" sz="quarter" idx="14"/>
          </p:nvPr>
        </p:nvSpPr>
        <p:spPr/>
        <p:txBody>
          <a:bodyPr/>
          <a:lstStyle/>
          <a:p>
            <a:r>
              <a:rPr lang="nb-NO" dirty="0"/>
              <a:t>Unike brukere pr dag 2018</a:t>
            </a:r>
          </a:p>
        </p:txBody>
      </p:sp>
    </p:spTree>
    <p:extLst>
      <p:ext uri="{BB962C8B-B14F-4D97-AF65-F5344CB8AC3E}">
        <p14:creationId xmlns:p14="http://schemas.microsoft.com/office/powerpoint/2010/main" val="2440630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26CF78-6E2E-4C42-8C09-8D10C57635AC}"/>
              </a:ext>
            </a:extLst>
          </p:cNvPr>
          <p:cNvSpPr>
            <a:spLocks noGrp="1"/>
          </p:cNvSpPr>
          <p:nvPr>
            <p:ph type="body" sz="quarter" idx="14"/>
          </p:nvPr>
        </p:nvSpPr>
        <p:spPr/>
        <p:txBody>
          <a:bodyPr/>
          <a:lstStyle/>
          <a:p>
            <a:endParaRPr lang="nb-NO" dirty="0"/>
          </a:p>
        </p:txBody>
      </p:sp>
      <p:pic>
        <p:nvPicPr>
          <p:cNvPr id="4" name="Picture 3">
            <a:extLst>
              <a:ext uri="{FF2B5EF4-FFF2-40B4-BE49-F238E27FC236}">
                <a16:creationId xmlns:a16="http://schemas.microsoft.com/office/drawing/2014/main" id="{660B6399-ED1F-4084-AD12-3B5C13A45211}"/>
              </a:ext>
            </a:extLst>
          </p:cNvPr>
          <p:cNvPicPr>
            <a:picLocks noChangeAspect="1"/>
          </p:cNvPicPr>
          <p:nvPr/>
        </p:nvPicPr>
        <p:blipFill>
          <a:blip r:embed="rId2"/>
          <a:stretch>
            <a:fillRect/>
          </a:stretch>
        </p:blipFill>
        <p:spPr>
          <a:xfrm>
            <a:off x="0" y="2080287"/>
            <a:ext cx="12192000" cy="2697426"/>
          </a:xfrm>
          <a:prstGeom prst="rect">
            <a:avLst/>
          </a:prstGeom>
        </p:spPr>
      </p:pic>
    </p:spTree>
    <p:extLst>
      <p:ext uri="{BB962C8B-B14F-4D97-AF65-F5344CB8AC3E}">
        <p14:creationId xmlns:p14="http://schemas.microsoft.com/office/powerpoint/2010/main" val="3598227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338768-49DA-4B3A-903A-D912BB1BE6AA}"/>
              </a:ext>
            </a:extLst>
          </p:cNvPr>
          <p:cNvSpPr>
            <a:spLocks noGrp="1"/>
          </p:cNvSpPr>
          <p:nvPr>
            <p:ph type="body" sz="quarter" idx="14"/>
          </p:nvPr>
        </p:nvSpPr>
        <p:spPr/>
        <p:txBody>
          <a:bodyPr/>
          <a:lstStyle/>
          <a:p>
            <a:endParaRPr lang="nb-NO"/>
          </a:p>
        </p:txBody>
      </p:sp>
      <p:pic>
        <p:nvPicPr>
          <p:cNvPr id="4" name="Picture 3">
            <a:extLst>
              <a:ext uri="{FF2B5EF4-FFF2-40B4-BE49-F238E27FC236}">
                <a16:creationId xmlns:a16="http://schemas.microsoft.com/office/drawing/2014/main" id="{C9DA2477-00F9-4528-8586-7F74139FECE1}"/>
              </a:ext>
            </a:extLst>
          </p:cNvPr>
          <p:cNvPicPr>
            <a:picLocks noChangeAspect="1"/>
          </p:cNvPicPr>
          <p:nvPr/>
        </p:nvPicPr>
        <p:blipFill>
          <a:blip r:embed="rId2"/>
          <a:stretch>
            <a:fillRect/>
          </a:stretch>
        </p:blipFill>
        <p:spPr>
          <a:xfrm>
            <a:off x="74458" y="0"/>
            <a:ext cx="12043083" cy="6858000"/>
          </a:xfrm>
          <a:prstGeom prst="rect">
            <a:avLst/>
          </a:prstGeom>
        </p:spPr>
      </p:pic>
    </p:spTree>
    <p:extLst>
      <p:ext uri="{BB962C8B-B14F-4D97-AF65-F5344CB8AC3E}">
        <p14:creationId xmlns:p14="http://schemas.microsoft.com/office/powerpoint/2010/main" val="1283556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E2A7848-99F0-4B3B-8752-F06E5D6AF1E8}"/>
              </a:ext>
            </a:extLst>
          </p:cNvPr>
          <p:cNvPicPr>
            <a:picLocks noGrp="1" noChangeAspect="1"/>
          </p:cNvPicPr>
          <p:nvPr>
            <p:ph type="pic" sz="quarter" idx="13"/>
          </p:nvPr>
        </p:nvPicPr>
        <p:blipFill rotWithShape="1">
          <a:blip r:embed="rId2"/>
          <a:srcRect l="-644" t="-898" r="1821" b="898"/>
          <a:stretch/>
        </p:blipFill>
        <p:spPr>
          <a:xfrm>
            <a:off x="0" y="193814"/>
            <a:ext cx="12120957" cy="5859559"/>
          </a:xfrm>
          <a:prstGeom prst="rect">
            <a:avLst/>
          </a:prstGeom>
        </p:spPr>
      </p:pic>
      <p:sp>
        <p:nvSpPr>
          <p:cNvPr id="3" name="Text Placeholder 2">
            <a:extLst>
              <a:ext uri="{FF2B5EF4-FFF2-40B4-BE49-F238E27FC236}">
                <a16:creationId xmlns:a16="http://schemas.microsoft.com/office/drawing/2014/main" id="{86DDA0F3-F73F-4C13-9AD5-8BB8F7936F48}"/>
              </a:ext>
            </a:extLst>
          </p:cNvPr>
          <p:cNvSpPr>
            <a:spLocks noGrp="1"/>
          </p:cNvSpPr>
          <p:nvPr>
            <p:ph type="body" sz="quarter" idx="14"/>
          </p:nvPr>
        </p:nvSpPr>
        <p:spPr/>
        <p:txBody>
          <a:bodyPr/>
          <a:lstStyle/>
          <a:p>
            <a:endParaRPr lang="nb-NO"/>
          </a:p>
        </p:txBody>
      </p:sp>
    </p:spTree>
    <p:extLst>
      <p:ext uri="{BB962C8B-B14F-4D97-AF65-F5344CB8AC3E}">
        <p14:creationId xmlns:p14="http://schemas.microsoft.com/office/powerpoint/2010/main" val="409339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6FE21-6A9E-42A7-BF05-69E53CDB9974}"/>
              </a:ext>
            </a:extLst>
          </p:cNvPr>
          <p:cNvSpPr>
            <a:spLocks noGrp="1"/>
          </p:cNvSpPr>
          <p:nvPr>
            <p:ph type="body" sz="quarter" idx="14"/>
          </p:nvPr>
        </p:nvSpPr>
        <p:spPr/>
        <p:txBody>
          <a:bodyPr/>
          <a:lstStyle/>
          <a:p>
            <a:endParaRPr lang="nb-NO"/>
          </a:p>
        </p:txBody>
      </p:sp>
      <p:pic>
        <p:nvPicPr>
          <p:cNvPr id="3076" name="Picture 4" descr="https://docs.altinn.studio/about/products_logos.png">
            <a:extLst>
              <a:ext uri="{FF2B5EF4-FFF2-40B4-BE49-F238E27FC236}">
                <a16:creationId xmlns:a16="http://schemas.microsoft.com/office/drawing/2014/main" id="{5524B6C9-3DCE-4D05-96C3-D0C190E81D2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738" t="-4044" r="738" b="-1597"/>
          <a:stretch/>
        </p:blipFill>
        <p:spPr bwMode="auto">
          <a:xfrm>
            <a:off x="1602377" y="129439"/>
            <a:ext cx="8595360" cy="598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68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C4F21-2526-4437-9069-527C9AE43954}"/>
              </a:ext>
            </a:extLst>
          </p:cNvPr>
          <p:cNvSpPr>
            <a:spLocks noGrp="1"/>
          </p:cNvSpPr>
          <p:nvPr>
            <p:ph type="body" idx="1"/>
          </p:nvPr>
        </p:nvSpPr>
        <p:spPr/>
        <p:txBody>
          <a:bodyPr/>
          <a:lstStyle/>
          <a:p>
            <a:endParaRPr lang="nb-NO"/>
          </a:p>
        </p:txBody>
      </p:sp>
      <p:sp>
        <p:nvSpPr>
          <p:cNvPr id="6" name="Tittel 5"/>
          <p:cNvSpPr>
            <a:spLocks noGrp="1"/>
          </p:cNvSpPr>
          <p:nvPr>
            <p:ph type="title"/>
          </p:nvPr>
        </p:nvSpPr>
        <p:spPr/>
        <p:txBody>
          <a:bodyPr>
            <a:normAutofit/>
          </a:bodyPr>
          <a:lstStyle/>
          <a:p>
            <a:r>
              <a:rPr lang="en-US" sz="4800" dirty="0">
                <a:latin typeface="Bahnschrift Light" panose="020B0502040204020203" pitchFamily="34" charset="0"/>
              </a:rPr>
              <a:t>Bruk av sky</a:t>
            </a:r>
            <a:endParaRPr lang="nb-NO" sz="4800" dirty="0">
              <a:latin typeface="Bahnschrift Light" panose="020B0502040204020203" pitchFamily="34" charset="0"/>
            </a:endParaRP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54</a:t>
            </a:fld>
            <a:endParaRPr lang="nb-NO" sz="1200" dirty="0">
              <a:latin typeface="Bahnschrift" panose="020B0502040204020203" pitchFamily="34" charset="0"/>
            </a:endParaRPr>
          </a:p>
        </p:txBody>
      </p:sp>
    </p:spTree>
    <p:extLst>
      <p:ext uri="{BB962C8B-B14F-4D97-AF65-F5344CB8AC3E}">
        <p14:creationId xmlns:p14="http://schemas.microsoft.com/office/powerpoint/2010/main" val="3492160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Dagens infrastruktur for altinn.no</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Dagens infrastruktur er basert på virtuelle maskiner som kjører på dedikert hardware, med et avtalefestet regime for bestilling av endringer.</a:t>
            </a:r>
          </a:p>
          <a:p>
            <a:pPr marL="0" indent="0">
              <a:buNone/>
            </a:pPr>
            <a:r>
              <a:rPr lang="nb-NO" sz="2400" dirty="0">
                <a:latin typeface="Bahnschrift" panose="020B0502040204020203" pitchFamily="34" charset="0"/>
              </a:rPr>
              <a:t>Denne infrastrukturen mangler egenskapene, fleksibiliteten og funksjonaliteten som ønskes i Altinn Studio.</a:t>
            </a:r>
          </a:p>
          <a:p>
            <a:pPr marL="0" indent="0">
              <a:buNone/>
            </a:pPr>
            <a:r>
              <a:rPr lang="nb-NO" sz="2400" dirty="0">
                <a:latin typeface="Bahnschrift" panose="020B0502040204020203" pitchFamily="34" charset="0"/>
              </a:rPr>
              <a:t>På grunn av dette så vil Altinn Studio kjøre i skyen (</a:t>
            </a:r>
            <a:r>
              <a:rPr lang="nb-NO" sz="2400" dirty="0" err="1">
                <a:latin typeface="Bahnschrift" panose="020B0502040204020203" pitchFamily="34" charset="0"/>
              </a:rPr>
              <a:t>public</a:t>
            </a:r>
            <a:r>
              <a:rPr lang="nb-NO" sz="2400" dirty="0">
                <a:latin typeface="Bahnschrift" panose="020B0502040204020203" pitchFamily="34" charset="0"/>
              </a:rPr>
              <a:t> </a:t>
            </a:r>
            <a:r>
              <a:rPr lang="nb-NO" sz="2400" dirty="0" err="1">
                <a:latin typeface="Bahnschrift" panose="020B0502040204020203" pitchFamily="34" charset="0"/>
              </a:rPr>
              <a:t>cloud</a:t>
            </a:r>
            <a:r>
              <a:rPr lang="nb-NO" sz="2400" dirty="0">
                <a:latin typeface="Bahnschrift" panose="020B0502040204020203" pitchFamily="34" charset="0"/>
              </a:rPr>
              <a: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55</a:t>
            </a:fld>
            <a:endParaRPr lang="nb-NO" sz="1200" dirty="0">
              <a:latin typeface="Bahnschrift" panose="020B0502040204020203" pitchFamily="34" charset="0"/>
            </a:endParaRPr>
          </a:p>
        </p:txBody>
      </p:sp>
      <p:pic>
        <p:nvPicPr>
          <p:cNvPr id="6" name="Picture 2" descr="C:\Data\jobbpc.png">
            <a:extLst>
              <a:ext uri="{FF2B5EF4-FFF2-40B4-BE49-F238E27FC236}">
                <a16:creationId xmlns:a16="http://schemas.microsoft.com/office/drawing/2014/main" id="{D63AE511-6594-4FEB-8697-1DAF31BD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268" y="4460133"/>
            <a:ext cx="6180043" cy="157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73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Studio kjører i public cloud </a:t>
            </a:r>
            <a:endParaRPr lang="nb-NO" dirty="0">
              <a:latin typeface="Bahnschrift Light" panose="020B0502040204020203" pitchFamily="34" charset="0"/>
            </a:endParaRPr>
          </a:p>
        </p:txBody>
      </p:sp>
      <p:sp>
        <p:nvSpPr>
          <p:cNvPr id="2" name="Content Placeholder 1">
            <a:extLst>
              <a:ext uri="{FF2B5EF4-FFF2-40B4-BE49-F238E27FC236}">
                <a16:creationId xmlns:a16="http://schemas.microsoft.com/office/drawing/2014/main" id="{27D8B1C9-94F0-4FB3-8B0C-7D60AF9CE688}"/>
              </a:ext>
            </a:extLst>
          </p:cNvPr>
          <p:cNvSpPr>
            <a:spLocks noGrp="1"/>
          </p:cNvSpPr>
          <p:nvPr>
            <p:ph idx="1"/>
          </p:nvPr>
        </p:nvSpPr>
        <p:spPr/>
        <p:txBody>
          <a:bodyPr/>
          <a:lstStyle/>
          <a:p>
            <a:endParaRPr lang="nb-NO"/>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56</a:t>
            </a:fld>
            <a:endParaRPr lang="nb-NO" sz="1200" dirty="0">
              <a:latin typeface="Bahnschrift" panose="020B0502040204020203" pitchFamily="34" charset="0"/>
            </a:endParaRPr>
          </a:p>
        </p:txBody>
      </p:sp>
      <p:sp>
        <p:nvSpPr>
          <p:cNvPr id="3" name="Sky 2"/>
          <p:cNvSpPr/>
          <p:nvPr/>
        </p:nvSpPr>
        <p:spPr>
          <a:xfrm>
            <a:off x="650122" y="2382963"/>
            <a:ext cx="2046319" cy="17391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studio</a:t>
            </a:r>
            <a:endParaRPr lang="nb-NO" dirty="0">
              <a:latin typeface="Bahnschrift" panose="020B0502040204020203" pitchFamily="34" charset="0"/>
            </a:endParaRPr>
          </a:p>
        </p:txBody>
      </p:sp>
      <p:sp>
        <p:nvSpPr>
          <p:cNvPr id="8" name="Sky 7"/>
          <p:cNvSpPr/>
          <p:nvPr/>
        </p:nvSpPr>
        <p:spPr>
          <a:xfrm>
            <a:off x="8415247" y="2876203"/>
            <a:ext cx="2486891" cy="193963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panose="020B0502040204020203" pitchFamily="34" charset="0"/>
              </a:rPr>
              <a:t>altinn</a:t>
            </a:r>
            <a:r>
              <a:rPr lang="en-US" dirty="0">
                <a:latin typeface="Bahnschrift" panose="020B0502040204020203" pitchFamily="34" charset="0"/>
              </a:rPr>
              <a:t>.no</a:t>
            </a:r>
            <a:endParaRPr lang="nb-NO" dirty="0">
              <a:latin typeface="Bahnschrift" panose="020B0502040204020203" pitchFamily="34" charset="0"/>
            </a:endParaRPr>
          </a:p>
        </p:txBody>
      </p:sp>
      <p:sp>
        <p:nvSpPr>
          <p:cNvPr id="5" name="TekstSylinder 4"/>
          <p:cNvSpPr txBox="1"/>
          <p:nvPr/>
        </p:nvSpPr>
        <p:spPr>
          <a:xfrm>
            <a:off x="2408006" y="5810065"/>
            <a:ext cx="914400" cy="554182"/>
          </a:xfrm>
          <a:prstGeom prst="rect">
            <a:avLst/>
          </a:prstGeom>
        </p:spPr>
        <p:txBody>
          <a:bodyPr vert="horz" wrap="none" lIns="0" tIns="0" rIns="0" bIns="0" rtlCol="0" anchor="ctr">
            <a:normAutofit/>
          </a:bodyPr>
          <a:lstStyle/>
          <a:p>
            <a:pPr algn="ctr"/>
            <a:r>
              <a:rPr lang="en-US" dirty="0">
                <a:solidFill>
                  <a:schemeClr val="accent3"/>
                </a:solidFill>
              </a:rPr>
              <a:t>Public cloud</a:t>
            </a:r>
            <a:endParaRPr lang="nb-NO" dirty="0">
              <a:solidFill>
                <a:schemeClr val="accent3"/>
              </a:solidFill>
            </a:endParaRPr>
          </a:p>
        </p:txBody>
      </p:sp>
      <p:sp>
        <p:nvSpPr>
          <p:cNvPr id="13" name="TekstSylinder 12"/>
          <p:cNvSpPr txBox="1"/>
          <p:nvPr/>
        </p:nvSpPr>
        <p:spPr>
          <a:xfrm>
            <a:off x="9201493" y="5282432"/>
            <a:ext cx="914400" cy="554182"/>
          </a:xfrm>
          <a:prstGeom prst="rect">
            <a:avLst/>
          </a:prstGeom>
        </p:spPr>
        <p:txBody>
          <a:bodyPr vert="horz" wrap="none" lIns="0" tIns="0" rIns="0" bIns="0" rtlCol="0" anchor="ctr">
            <a:normAutofit/>
          </a:bodyPr>
          <a:lstStyle/>
          <a:p>
            <a:pPr algn="ctr"/>
            <a:r>
              <a:rPr lang="en-US" dirty="0">
                <a:solidFill>
                  <a:schemeClr val="accent3"/>
                </a:solidFill>
              </a:rPr>
              <a:t>On-</a:t>
            </a:r>
            <a:r>
              <a:rPr lang="en-US" dirty="0" err="1">
                <a:solidFill>
                  <a:schemeClr val="accent3"/>
                </a:solidFill>
              </a:rPr>
              <a:t>prem</a:t>
            </a:r>
            <a:r>
              <a:rPr lang="en-US" dirty="0">
                <a:solidFill>
                  <a:schemeClr val="accent3"/>
                </a:solidFill>
              </a:rPr>
              <a:t> </a:t>
            </a:r>
            <a:r>
              <a:rPr lang="en-US" dirty="0" err="1">
                <a:solidFill>
                  <a:schemeClr val="accent3"/>
                </a:solidFill>
              </a:rPr>
              <a:t>driftsleverandør</a:t>
            </a:r>
            <a:endParaRPr lang="nb-NO" dirty="0">
              <a:solidFill>
                <a:schemeClr val="accent3"/>
              </a:solidFill>
            </a:endParaRPr>
          </a:p>
        </p:txBody>
      </p:sp>
      <p:sp>
        <p:nvSpPr>
          <p:cNvPr id="9" name="Sky 8"/>
          <p:cNvSpPr/>
          <p:nvPr/>
        </p:nvSpPr>
        <p:spPr>
          <a:xfrm>
            <a:off x="3636196" y="171410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dirty="0">
                <a:latin typeface="Bahnschrift" panose="020B0502040204020203" pitchFamily="34" charset="0"/>
              </a:rPr>
              <a:t> apps</a:t>
            </a:r>
            <a:endParaRPr lang="nb-NO" dirty="0">
              <a:latin typeface="Bahnschrift" panose="020B0502040204020203" pitchFamily="34" charset="0"/>
            </a:endParaRPr>
          </a:p>
        </p:txBody>
      </p:sp>
      <p:sp>
        <p:nvSpPr>
          <p:cNvPr id="4" name="Pil mot venstre og høyre 3"/>
          <p:cNvSpPr/>
          <p:nvPr/>
        </p:nvSpPr>
        <p:spPr>
          <a:xfrm>
            <a:off x="6380154" y="3383279"/>
            <a:ext cx="1216152" cy="5483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b-NO" dirty="0"/>
          </a:p>
        </p:txBody>
      </p:sp>
      <p:sp>
        <p:nvSpPr>
          <p:cNvPr id="14" name="Sky 8">
            <a:extLst>
              <a:ext uri="{FF2B5EF4-FFF2-40B4-BE49-F238E27FC236}">
                <a16:creationId xmlns:a16="http://schemas.microsoft.com/office/drawing/2014/main" id="{2B808C48-CC42-4ADC-85A0-E280ED99F4C1}"/>
              </a:ext>
            </a:extLst>
          </p:cNvPr>
          <p:cNvSpPr/>
          <p:nvPr/>
        </p:nvSpPr>
        <p:spPr>
          <a:xfrm>
            <a:off x="2974103" y="3989343"/>
            <a:ext cx="2334488" cy="19534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Bahnschrift" panose="020B0502040204020203" pitchFamily="34" charset="0"/>
              </a:rPr>
              <a:t>altinn</a:t>
            </a:r>
            <a:r>
              <a:rPr lang="en-US" b="1" dirty="0">
                <a:latin typeface="Bahnschrift" panose="020B0502040204020203" pitchFamily="34" charset="0"/>
              </a:rPr>
              <a:t> platform</a:t>
            </a:r>
            <a:endParaRPr lang="nb-NO" dirty="0">
              <a:latin typeface="Bahnschrift" panose="020B0502040204020203" pitchFamily="34" charset="0"/>
            </a:endParaRPr>
          </a:p>
        </p:txBody>
      </p:sp>
    </p:spTree>
    <p:extLst>
      <p:ext uri="{BB962C8B-B14F-4D97-AF65-F5344CB8AC3E}">
        <p14:creationId xmlns:p14="http://schemas.microsoft.com/office/powerpoint/2010/main" val="481052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Bruk av sky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Selvbetjent infrastruktur </a:t>
            </a:r>
            <a:r>
              <a:rPr lang="nb-NO" sz="1699" dirty="0">
                <a:latin typeface="Bahnschrift" panose="020B0502040204020203" pitchFamily="34" charset="0"/>
                <a:sym typeface="Wingdings" panose="05000000000000000000" pitchFamily="2" charset="2"/>
              </a:rPr>
              <a:t> Raskere endringstakt, bedre </a:t>
            </a:r>
            <a:r>
              <a:rPr lang="nb-NO" sz="1699" dirty="0" err="1">
                <a:latin typeface="Bahnschrift" panose="020B0502040204020203" pitchFamily="34" charset="0"/>
                <a:sym typeface="Wingdings" panose="05000000000000000000" pitchFamily="2" charset="2"/>
              </a:rPr>
              <a:t>DevOps</a:t>
            </a:r>
            <a:endParaRPr lang="nb-NO" sz="1699" dirty="0">
              <a:latin typeface="Bahnschrift" panose="020B0502040204020203" pitchFamily="34" charset="0"/>
              <a:sym typeface="Wingdings" panose="05000000000000000000" pitchFamily="2" charset="2"/>
            </a:endParaRPr>
          </a:p>
          <a:p>
            <a:r>
              <a:rPr lang="nb-NO" sz="1699" dirty="0">
                <a:latin typeface="Bahnschrift" panose="020B0502040204020203" pitchFamily="34" charset="0"/>
              </a:rPr>
              <a:t>Skalerbar infrastruktur </a:t>
            </a:r>
            <a:r>
              <a:rPr lang="nb-NO" sz="1699" dirty="0">
                <a:latin typeface="Bahnschrift" panose="020B0502040204020203" pitchFamily="34" charset="0"/>
                <a:sym typeface="Wingdings" panose="05000000000000000000" pitchFamily="2" charset="2"/>
              </a:rPr>
              <a:t> Raskt å skalere, betal kun for bruk</a:t>
            </a:r>
          </a:p>
          <a:p>
            <a:r>
              <a:rPr lang="nb-NO" sz="1699" dirty="0">
                <a:latin typeface="Bahnschrift" panose="020B0502040204020203" pitchFamily="34" charset="0"/>
                <a:sym typeface="Wingdings" panose="05000000000000000000" pitchFamily="2" charset="2"/>
              </a:rPr>
              <a:t>Isolert infrastruktur  Mulighet for å gi enkelte tjenesteeiere utvidet tilgang</a:t>
            </a:r>
          </a:p>
          <a:p>
            <a:r>
              <a:rPr lang="nb-NO" sz="1699" dirty="0">
                <a:latin typeface="Bahnschrift" panose="020B0502040204020203" pitchFamily="34" charset="0"/>
              </a:rPr>
              <a:t>Tilgang til funksjonalitet </a:t>
            </a:r>
            <a:r>
              <a:rPr lang="nb-NO" sz="1699" dirty="0">
                <a:latin typeface="Bahnschrift" panose="020B0502040204020203" pitchFamily="34" charset="0"/>
                <a:sym typeface="Wingdings" panose="05000000000000000000" pitchFamily="2" charset="2"/>
              </a:rPr>
              <a:t> F.eks. containers, </a:t>
            </a:r>
            <a:r>
              <a:rPr lang="nb-NO" sz="1699" dirty="0" err="1">
                <a:latin typeface="Bahnschrift" panose="020B0502040204020203" pitchFamily="34" charset="0"/>
                <a:sym typeface="Wingdings" panose="05000000000000000000" pitchFamily="2" charset="2"/>
              </a:rPr>
              <a:t>serverless</a:t>
            </a:r>
            <a:r>
              <a:rPr lang="nb-NO" sz="1699" dirty="0">
                <a:latin typeface="Bahnschrift" panose="020B0502040204020203" pitchFamily="34" charset="0"/>
                <a:sym typeface="Wingdings" panose="05000000000000000000" pitchFamily="2" charset="2"/>
              </a:rPr>
              <a:t> , *</a:t>
            </a:r>
            <a:r>
              <a:rPr lang="nb-NO" sz="1699" dirty="0" err="1">
                <a:latin typeface="Bahnschrift" panose="020B0502040204020203" pitchFamily="34" charset="0"/>
                <a:sym typeface="Wingdings" panose="05000000000000000000" pitchFamily="2" charset="2"/>
              </a:rPr>
              <a:t>aaS</a:t>
            </a:r>
            <a:r>
              <a:rPr lang="nb-NO" sz="1699" dirty="0">
                <a:latin typeface="Bahnschrift" panose="020B0502040204020203" pitchFamily="34" charset="0"/>
                <a:sym typeface="Wingdings" panose="05000000000000000000" pitchFamily="2" charset="2"/>
              </a:rPr>
              <a:t>, </a:t>
            </a:r>
            <a:r>
              <a:rPr lang="nb-NO" sz="1699" dirty="0" err="1">
                <a:latin typeface="Bahnschrift" panose="020B0502040204020203" pitchFamily="34" charset="0"/>
                <a:sym typeface="Wingdings" panose="05000000000000000000" pitchFamily="2" charset="2"/>
              </a:rPr>
              <a:t>etc</a:t>
            </a:r>
            <a:r>
              <a:rPr lang="nb-NO" sz="1699" dirty="0">
                <a:latin typeface="Bahnschrift" panose="020B0502040204020203" pitchFamily="34" charset="0"/>
                <a:sym typeface="Wingdings" panose="05000000000000000000" pitchFamily="2" charset="2"/>
              </a:rPr>
              <a:t>, etc....</a:t>
            </a:r>
            <a:endParaRPr lang="nb-NO" sz="1699" dirty="0">
              <a:latin typeface="Bahnschrift" panose="020B0502040204020203" pitchFamily="34" charset="0"/>
            </a:endParaRPr>
          </a:p>
          <a:p>
            <a:r>
              <a:rPr lang="nb-NO" sz="1699" dirty="0">
                <a:latin typeface="Bahnschrift" panose="020B0502040204020203" pitchFamily="34" charset="0"/>
              </a:rPr>
              <a:t>Mulighet til å teste ut og innføre ny teknologi</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57</a:t>
            </a:fld>
            <a:endParaRPr lang="nb-NO" sz="1200" dirty="0">
              <a:latin typeface="Bahnschrift" panose="020B0502040204020203" pitchFamily="34" charset="0"/>
            </a:endParaRPr>
          </a:p>
        </p:txBody>
      </p:sp>
    </p:spTree>
    <p:extLst>
      <p:ext uri="{BB962C8B-B14F-4D97-AF65-F5344CB8AC3E}">
        <p14:creationId xmlns:p14="http://schemas.microsoft.com/office/powerpoint/2010/main" val="2562231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Behov for å bygge kompetanse</a:t>
            </a:r>
          </a:p>
          <a:p>
            <a:r>
              <a:rPr lang="nb-NO" sz="1699" dirty="0">
                <a:latin typeface="Bahnschrift" panose="020B0502040204020203" pitchFamily="34" charset="0"/>
              </a:rPr>
              <a:t>Delt infrastruktur krever ekstra sikkerhetstiltak samt ny ROS-analyse og personvernkonsekvensutredning</a:t>
            </a:r>
          </a:p>
          <a:p>
            <a:r>
              <a:rPr lang="nb-NO" sz="1699" dirty="0" err="1">
                <a:latin typeface="Bahnschrift" panose="020B0502040204020203" pitchFamily="34" charset="0"/>
              </a:rPr>
              <a:t>Tjenesteeierne</a:t>
            </a:r>
            <a:r>
              <a:rPr lang="nb-NO" sz="1699" dirty="0">
                <a:latin typeface="Bahnschrift" panose="020B0502040204020203" pitchFamily="34" charset="0"/>
              </a:rPr>
              <a:t> må akseptere at sky er ok</a:t>
            </a:r>
          </a:p>
          <a:p>
            <a:r>
              <a:rPr lang="nb-NO" sz="1699" dirty="0">
                <a:latin typeface="Bahnschrift" panose="020B0502040204020203" pitchFamily="34" charset="0"/>
              </a:rPr>
              <a:t>Påvirker avtaleverk?</a:t>
            </a:r>
          </a:p>
          <a:p>
            <a:r>
              <a:rPr lang="nb-NO" sz="1699" dirty="0">
                <a:latin typeface="Bahnschrift" panose="020B0502040204020203" pitchFamily="34" charset="0"/>
              </a:rPr>
              <a:t>Altinn blir en distribuert løsning som kjører på tvers av infrastrukturer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58</a:t>
            </a:fld>
            <a:endParaRPr lang="nb-NO" sz="1200" dirty="0">
              <a:latin typeface="Bahnschrift" panose="020B0502040204020203" pitchFamily="34" charset="0"/>
            </a:endParaRPr>
          </a:p>
        </p:txBody>
      </p:sp>
    </p:spTree>
    <p:extLst>
      <p:ext uri="{BB962C8B-B14F-4D97-AF65-F5344CB8AC3E}">
        <p14:creationId xmlns:p14="http://schemas.microsoft.com/office/powerpoint/2010/main" val="957715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7C59-2C15-4C83-A481-D4DBC61085DB}"/>
              </a:ext>
            </a:extLst>
          </p:cNvPr>
          <p:cNvSpPr>
            <a:spLocks noGrp="1"/>
          </p:cNvSpPr>
          <p:nvPr>
            <p:ph type="title"/>
          </p:nvPr>
        </p:nvSpPr>
        <p:spPr/>
        <p:txBody>
          <a:bodyPr/>
          <a:lstStyle/>
          <a:p>
            <a:r>
              <a:rPr lang="nb-NO" dirty="0"/>
              <a:t>Tekniske muligheter og tiltak ved sky</a:t>
            </a:r>
          </a:p>
        </p:txBody>
      </p:sp>
      <p:sp>
        <p:nvSpPr>
          <p:cNvPr id="3" name="Content Placeholder 2">
            <a:extLst>
              <a:ext uri="{FF2B5EF4-FFF2-40B4-BE49-F238E27FC236}">
                <a16:creationId xmlns:a16="http://schemas.microsoft.com/office/drawing/2014/main" id="{E3104A3C-6A1D-45DF-8849-38326A85FB41}"/>
              </a:ext>
            </a:extLst>
          </p:cNvPr>
          <p:cNvSpPr>
            <a:spLocks noGrp="1"/>
          </p:cNvSpPr>
          <p:nvPr>
            <p:ph idx="1"/>
          </p:nvPr>
        </p:nvSpPr>
        <p:spPr/>
        <p:txBody>
          <a:bodyPr/>
          <a:lstStyle/>
          <a:p>
            <a:r>
              <a:rPr lang="nb-NO" dirty="0"/>
              <a:t>Data kan lagres på forskjellige datalagringsområder </a:t>
            </a:r>
          </a:p>
          <a:p>
            <a:r>
              <a:rPr lang="nb-NO" dirty="0"/>
              <a:t>Ny krypteringsløsning for datalagring. Videreutvikle fra dagens </a:t>
            </a:r>
            <a:r>
              <a:rPr lang="nb-NO" dirty="0" err="1"/>
              <a:t>platform</a:t>
            </a:r>
            <a:r>
              <a:rPr lang="nb-NO" dirty="0"/>
              <a:t>. Åpen kildekode.  (Analyse og implementasjon gjenstår)</a:t>
            </a:r>
          </a:p>
          <a:p>
            <a:r>
              <a:rPr lang="nb-NO" dirty="0"/>
              <a:t>Større mulighet for ekstern lagring av data. (Ikke analysert)</a:t>
            </a:r>
          </a:p>
          <a:p>
            <a:r>
              <a:rPr lang="nb-NO" dirty="0"/>
              <a:t>Større isolasjon mellom apps (tjenester)</a:t>
            </a:r>
          </a:p>
        </p:txBody>
      </p:sp>
    </p:spTree>
    <p:extLst>
      <p:ext uri="{BB962C8B-B14F-4D97-AF65-F5344CB8AC3E}">
        <p14:creationId xmlns:p14="http://schemas.microsoft.com/office/powerpoint/2010/main" val="8245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426EE8-A023-4DF7-9230-E3A4AD3ACF79}"/>
              </a:ext>
            </a:extLst>
          </p:cNvPr>
          <p:cNvSpPr>
            <a:spLocks noGrp="1"/>
          </p:cNvSpPr>
          <p:nvPr>
            <p:ph type="body" sz="quarter" idx="14"/>
          </p:nvPr>
        </p:nvSpPr>
        <p:spPr/>
        <p:txBody>
          <a:bodyPr/>
          <a:lstStyle/>
          <a:p>
            <a:r>
              <a:rPr lang="nb-NO" dirty="0"/>
              <a:t>Meldinger gjennom Altinn</a:t>
            </a:r>
          </a:p>
        </p:txBody>
      </p:sp>
      <p:graphicFrame>
        <p:nvGraphicFramePr>
          <p:cNvPr id="4" name="Picture Placeholder 3">
            <a:extLst>
              <a:ext uri="{FF2B5EF4-FFF2-40B4-BE49-F238E27FC236}">
                <a16:creationId xmlns:a16="http://schemas.microsoft.com/office/drawing/2014/main" id="{00000000-0008-0000-0300-000002000000}"/>
              </a:ext>
            </a:extLst>
          </p:cNvPr>
          <p:cNvGraphicFramePr>
            <a:graphicFrameLocks noGrp="1"/>
          </p:cNvGraphicFramePr>
          <p:nvPr>
            <p:ph type="pic" sz="quarter" idx="13"/>
            <p:extLst>
              <p:ext uri="{D42A27DB-BD31-4B8C-83A1-F6EECF244321}">
                <p14:modId xmlns:p14="http://schemas.microsoft.com/office/powerpoint/2010/main" val="29842358"/>
              </p:ext>
            </p:extLst>
          </p:nvPr>
        </p:nvGraphicFramePr>
        <p:xfrm>
          <a:off x="275422" y="137890"/>
          <a:ext cx="11916578" cy="62073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0089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ssholder for tekst 6"/>
          <p:cNvSpPr>
            <a:spLocks noGrp="1"/>
          </p:cNvSpPr>
          <p:nvPr>
            <p:ph type="body" idx="1"/>
          </p:nvPr>
        </p:nvSpPr>
        <p:spPr/>
        <p:txBody>
          <a:bodyPr>
            <a:normAutofit/>
          </a:bodyPr>
          <a:lstStyle/>
          <a:p>
            <a:r>
              <a:rPr lang="nb-NO" sz="2000" dirty="0">
                <a:latin typeface="Bahnschrift Light" panose="020B0502040204020203" pitchFamily="34" charset="0"/>
              </a:rPr>
              <a:t>...også for tjenestene!</a:t>
            </a:r>
          </a:p>
        </p:txBody>
      </p:sp>
      <p:sp>
        <p:nvSpPr>
          <p:cNvPr id="6" name="Tittel 5"/>
          <p:cNvSpPr>
            <a:spLocks noGrp="1"/>
          </p:cNvSpPr>
          <p:nvPr>
            <p:ph type="title"/>
          </p:nvPr>
        </p:nvSpPr>
        <p:spPr/>
        <p:txBody>
          <a:bodyPr>
            <a:normAutofit/>
          </a:bodyPr>
          <a:lstStyle/>
          <a:p>
            <a:r>
              <a:rPr lang="nb-NO" sz="4800" dirty="0">
                <a:latin typeface="Bahnschrift Light" panose="020B0502040204020203" pitchFamily="34" charset="0"/>
              </a:rPr>
              <a:t>Container-basert arkitektur</a:t>
            </a:r>
          </a:p>
        </p:txBody>
      </p:sp>
      <p:sp>
        <p:nvSpPr>
          <p:cNvPr id="4" name="Plassholder for dato 3"/>
          <p:cNvSpPr>
            <a:spLocks noGrp="1"/>
          </p:cNvSpPr>
          <p:nvPr>
            <p:ph type="dt" sz="half" idx="10"/>
          </p:nvPr>
        </p:nvSpPr>
        <p:spPr/>
        <p:txBody>
          <a:bodyPr/>
          <a:lstStyle/>
          <a:p>
            <a:r>
              <a:rPr lang="nb-NO" dirty="0">
                <a:latin typeface="Bahnschrift Light" panose="020B0502040204020203" pitchFamily="34" charset="0"/>
              </a:rPr>
              <a:t>21.01.2019</a:t>
            </a:r>
          </a:p>
        </p:txBody>
      </p:sp>
      <p:sp>
        <p:nvSpPr>
          <p:cNvPr id="5" name="Plassholder for lysbildenummer 4"/>
          <p:cNvSpPr>
            <a:spLocks noGrp="1"/>
          </p:cNvSpPr>
          <p:nvPr>
            <p:ph type="sldNum" sz="quarter" idx="12"/>
          </p:nvPr>
        </p:nvSpPr>
        <p:spPr/>
        <p:txBody>
          <a:bodyPr>
            <a:normAutofit/>
          </a:bodyPr>
          <a:lstStyle/>
          <a:p>
            <a:fld id="{5751DFAA-887F-4071-8EAD-E8CA316FCF06}" type="slidenum">
              <a:rPr lang="nb-NO" sz="1200" smtClean="0">
                <a:latin typeface="Bahnschrift" panose="020B0502040204020203" pitchFamily="34" charset="0"/>
              </a:rPr>
              <a:pPr/>
              <a:t>60</a:t>
            </a:fld>
            <a:endParaRPr lang="nb-NO" sz="1200" dirty="0">
              <a:latin typeface="Bahnschrift" panose="020B0502040204020203" pitchFamily="34" charset="0"/>
            </a:endParaRPr>
          </a:p>
        </p:txBody>
      </p:sp>
    </p:spTree>
    <p:extLst>
      <p:ext uri="{BB962C8B-B14F-4D97-AF65-F5344CB8AC3E}">
        <p14:creationId xmlns:p14="http://schemas.microsoft.com/office/powerpoint/2010/main" val="759357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Altinn  Apps vs. </a:t>
            </a:r>
            <a:r>
              <a:rPr lang="en-US" dirty="0" err="1">
                <a:latin typeface="Bahnschrift Light" panose="020B0502040204020203" pitchFamily="34" charset="0"/>
              </a:rPr>
              <a:t>dagens</a:t>
            </a:r>
            <a:r>
              <a:rPr lang="en-US" dirty="0">
                <a:latin typeface="Bahnschrift Light" panose="020B0502040204020203" pitchFamily="34" charset="0"/>
              </a:rPr>
              <a:t> “</a:t>
            </a:r>
            <a:r>
              <a:rPr lang="en-US" dirty="0" err="1">
                <a:latin typeface="Bahnschrift Light" panose="020B0502040204020203" pitchFamily="34" charset="0"/>
              </a:rPr>
              <a:t>tjenester</a:t>
            </a:r>
            <a:r>
              <a:rPr lang="en-US" dirty="0">
                <a:latin typeface="Bahnschrift Light" panose="020B0502040204020203" pitchFamily="34" charset="0"/>
              </a:rPr>
              <a:t> “</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normAutofit/>
          </a:bodyPr>
          <a:lstStyle/>
          <a:p>
            <a:pPr marL="0" indent="0">
              <a:buNone/>
            </a:pPr>
            <a:r>
              <a:rPr lang="nb-NO" sz="2400" dirty="0">
                <a:latin typeface="Bahnschrift" panose="020B0502040204020203" pitchFamily="34" charset="0"/>
              </a:rPr>
              <a:t>I dagens Altinn så kjører alle tjenestene som utvikles på de samme </a:t>
            </a:r>
            <a:r>
              <a:rPr lang="nb-NO" sz="2400" dirty="0" err="1">
                <a:latin typeface="Bahnschrift" panose="020B0502040204020203" pitchFamily="34" charset="0"/>
              </a:rPr>
              <a:t>serverene</a:t>
            </a:r>
            <a:r>
              <a:rPr lang="nb-NO" sz="2400" dirty="0">
                <a:latin typeface="Bahnschrift" panose="020B0502040204020203" pitchFamily="34" charset="0"/>
              </a:rPr>
              <a:t>, og de må derfor “passe” inn i plattformens programvare og begrensninger.</a:t>
            </a:r>
          </a:p>
          <a:p>
            <a:pPr marL="0" indent="0">
              <a:buNone/>
            </a:pPr>
            <a:r>
              <a:rPr lang="nb-NO" sz="2400" dirty="0">
                <a:latin typeface="Bahnschrift" panose="020B0502040204020203" pitchFamily="34" charset="0"/>
              </a:rPr>
              <a:t>I Altinn Studio så kjører hver tjeneste (app) som utvikles i sin egen container, noe som betyr at hver app er en frittstående applikasjon med sine egne avhengigheter.</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61</a:t>
            </a:fld>
            <a:endParaRPr lang="nb-NO" sz="1200" dirty="0">
              <a:latin typeface="Bahnschrift" panose="020B0502040204020203" pitchFamily="34" charset="0"/>
            </a:endParaRPr>
          </a:p>
        </p:txBody>
      </p:sp>
    </p:spTree>
    <p:extLst>
      <p:ext uri="{BB962C8B-B14F-4D97-AF65-F5344CB8AC3E}">
        <p14:creationId xmlns:p14="http://schemas.microsoft.com/office/powerpoint/2010/main" val="2860132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Containers gir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sym typeface="Wingdings" panose="05000000000000000000" pitchFamily="2" charset="2"/>
              </a:rPr>
              <a:t>“App-fokus” istedenfor server-fokus  </a:t>
            </a:r>
            <a:r>
              <a:rPr lang="nb-NO" sz="1699" dirty="0" err="1">
                <a:latin typeface="Bahnschrift" panose="020B0502040204020203" pitchFamily="34" charset="0"/>
                <a:sym typeface="Wingdings" panose="05000000000000000000" pitchFamily="2" charset="2"/>
              </a:rPr>
              <a:t>Monitorering</a:t>
            </a:r>
            <a:r>
              <a:rPr lang="nb-NO" sz="1699" dirty="0">
                <a:latin typeface="Bahnschrift" panose="020B0502040204020203" pitchFamily="34" charset="0"/>
                <a:sym typeface="Wingdings" panose="05000000000000000000" pitchFamily="2" charset="2"/>
              </a:rPr>
              <a:t>, skalering, ressursbruk, etc. på container-nivå.</a:t>
            </a:r>
            <a:endParaRPr lang="nb-NO" sz="1699" dirty="0">
              <a:latin typeface="Bahnschrift" panose="020B0502040204020203" pitchFamily="34" charset="0"/>
            </a:endParaRPr>
          </a:p>
          <a:p>
            <a:r>
              <a:rPr lang="nb-NO" sz="1699" dirty="0">
                <a:latin typeface="Bahnschrift" panose="020B0502040204020203" pitchFamily="34" charset="0"/>
              </a:rPr>
              <a:t>Isolasjon </a:t>
            </a:r>
            <a:r>
              <a:rPr lang="nb-NO" sz="1699" dirty="0">
                <a:latin typeface="Bahnschrift" panose="020B0502040204020203" pitchFamily="34" charset="0"/>
                <a:sym typeface="Wingdings" panose="05000000000000000000" pitchFamily="2" charset="2"/>
              </a:rPr>
              <a:t> Hver container kan ha egne avhengigheter; f.eks. OS, </a:t>
            </a:r>
            <a:r>
              <a:rPr lang="nb-NO" sz="1699" dirty="0" err="1">
                <a:latin typeface="Bahnschrift" panose="020B0502040204020203" pitchFamily="34" charset="0"/>
                <a:sym typeface="Wingdings" panose="05000000000000000000" pitchFamily="2" charset="2"/>
              </a:rPr>
              <a:t>APIer</a:t>
            </a:r>
            <a:r>
              <a:rPr lang="nb-NO" sz="1699" dirty="0">
                <a:latin typeface="Bahnschrift" panose="020B0502040204020203" pitchFamily="34" charset="0"/>
                <a:sym typeface="Wingdings" panose="05000000000000000000" pitchFamily="2" charset="2"/>
              </a:rPr>
              <a:t> og rammeverk.</a:t>
            </a:r>
          </a:p>
          <a:p>
            <a:r>
              <a:rPr lang="nb-NO" sz="1699" dirty="0">
                <a:latin typeface="Bahnschrift" panose="020B0502040204020203" pitchFamily="34" charset="0"/>
                <a:sym typeface="Wingdings" panose="05000000000000000000" pitchFamily="2" charset="2"/>
              </a:rPr>
              <a:t>Standardisert pakking av applikasjoner  Container-format, </a:t>
            </a:r>
            <a:r>
              <a:rPr lang="nb-NO" sz="1699" dirty="0" err="1">
                <a:latin typeface="Bahnschrift" panose="020B0502040204020203" pitchFamily="34" charset="0"/>
                <a:sym typeface="Wingdings" panose="05000000000000000000" pitchFamily="2" charset="2"/>
              </a:rPr>
              <a:t>runtime</a:t>
            </a:r>
            <a:r>
              <a:rPr lang="nb-NO" sz="1699" dirty="0">
                <a:latin typeface="Bahnschrift" panose="020B0502040204020203" pitchFamily="34" charset="0"/>
                <a:sym typeface="Wingdings" panose="05000000000000000000" pitchFamily="2" charset="2"/>
              </a:rPr>
              <a:t>, etc. er standardisert</a:t>
            </a:r>
          </a:p>
          <a:p>
            <a:r>
              <a:rPr lang="nb-NO" sz="1699" dirty="0">
                <a:latin typeface="Bahnschrift" panose="020B0502040204020203" pitchFamily="34" charset="0"/>
                <a:sym typeface="Wingdings" panose="05000000000000000000" pitchFamily="2" charset="2"/>
              </a:rPr>
              <a:t>Abstraksjon  Kan kjøres i flere infrastrukturer, enklere å bytte skyleverandør i fremtiden.</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62</a:t>
            </a:fld>
            <a:endParaRPr lang="nb-NO" sz="1200" dirty="0">
              <a:latin typeface="Bahnschrift" panose="020B0502040204020203" pitchFamily="34" charset="0"/>
            </a:endParaRPr>
          </a:p>
        </p:txBody>
      </p:sp>
    </p:spTree>
    <p:extLst>
      <p:ext uri="{BB962C8B-B14F-4D97-AF65-F5344CB8AC3E}">
        <p14:creationId xmlns:p14="http://schemas.microsoft.com/office/powerpoint/2010/main" val="3596607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tel 24"/>
          <p:cNvSpPr>
            <a:spLocks noGrp="1"/>
          </p:cNvSpPr>
          <p:nvPr>
            <p:ph type="title"/>
          </p:nvPr>
        </p:nvSpPr>
        <p:spPr/>
        <p:txBody>
          <a:bodyPr/>
          <a:lstStyle/>
          <a:p>
            <a:r>
              <a:rPr lang="en-US" dirty="0">
                <a:latin typeface="Bahnschrift Light" panose="020B0502040204020203" pitchFamily="34" charset="0"/>
              </a:rPr>
              <a:t>Konsekvenser</a:t>
            </a:r>
            <a:endParaRPr lang="nb-NO" dirty="0">
              <a:latin typeface="Bahnschrift Light" panose="020B0502040204020203" pitchFamily="34" charset="0"/>
            </a:endParaRPr>
          </a:p>
        </p:txBody>
      </p:sp>
      <p:sp>
        <p:nvSpPr>
          <p:cNvPr id="26" name="Plassholder for innhold 25"/>
          <p:cNvSpPr>
            <a:spLocks noGrp="1"/>
          </p:cNvSpPr>
          <p:nvPr>
            <p:ph idx="1"/>
          </p:nvPr>
        </p:nvSpPr>
        <p:spPr/>
        <p:txBody>
          <a:bodyPr/>
          <a:lstStyle/>
          <a:p>
            <a:r>
              <a:rPr lang="nb-NO" sz="1699" dirty="0">
                <a:latin typeface="Bahnschrift" panose="020B0502040204020203" pitchFamily="34" charset="0"/>
              </a:rPr>
              <a:t>En større del av det som i dag er “plattform” vil kunne kjøre som del av den enkelte container</a:t>
            </a:r>
          </a:p>
          <a:p>
            <a:r>
              <a:rPr lang="nb-NO" sz="1699" dirty="0">
                <a:latin typeface="Bahnschrift" panose="020B0502040204020203" pitchFamily="34" charset="0"/>
              </a:rPr>
              <a:t>Funksjonalitet i plattform tilgjengeliggjøres som </a:t>
            </a:r>
            <a:r>
              <a:rPr lang="nb-NO" sz="1699" dirty="0" err="1">
                <a:latin typeface="Bahnschrift" panose="020B0502040204020203" pitchFamily="34" charset="0"/>
              </a:rPr>
              <a:t>APIer</a:t>
            </a:r>
            <a:endParaRPr lang="nb-NO" sz="1699" dirty="0">
              <a:latin typeface="Bahnschrift" panose="020B0502040204020203" pitchFamily="34" charset="0"/>
            </a:endParaRPr>
          </a:p>
          <a:p>
            <a:r>
              <a:rPr lang="nb-NO" sz="1699" dirty="0">
                <a:latin typeface="Bahnschrift" panose="020B0502040204020203" pitchFamily="34" charset="0"/>
              </a:rPr>
              <a:t>Altinn vil ikke “tukle” med apps, f.eks. gjøre oppgraderinger av avhengigheter. Dette er ansvaret til tjenesteeier.</a:t>
            </a:r>
          </a:p>
          <a:p>
            <a:r>
              <a:rPr lang="nb-NO" sz="1699" dirty="0">
                <a:latin typeface="Bahnschrift" panose="020B0502040204020203" pitchFamily="34" charset="0"/>
              </a:rPr>
              <a:t>Den økte fleksibiliteten gjør at dagens “tjenestetyper” ikke gir mening (meldingstjenesten er unntaket)</a:t>
            </a:r>
          </a:p>
        </p:txBody>
      </p:sp>
      <p:sp>
        <p:nvSpPr>
          <p:cNvPr id="11" name="Plassholder for dato 10"/>
          <p:cNvSpPr>
            <a:spLocks noGrp="1"/>
          </p:cNvSpPr>
          <p:nvPr>
            <p:ph type="dt" sz="half" idx="10"/>
          </p:nvPr>
        </p:nvSpPr>
        <p:spPr/>
        <p:txBody>
          <a:bodyPr/>
          <a:lstStyle/>
          <a:p>
            <a:r>
              <a:rPr lang="nb-NO" dirty="0">
                <a:latin typeface="Bahnschrift Light" panose="020B0502040204020203" pitchFamily="34" charset="0"/>
              </a:rPr>
              <a:t>21.01.2019</a:t>
            </a:r>
          </a:p>
        </p:txBody>
      </p:sp>
      <p:sp>
        <p:nvSpPr>
          <p:cNvPr id="12" name="Plassholder for lysbildenummer 11"/>
          <p:cNvSpPr>
            <a:spLocks noGrp="1"/>
          </p:cNvSpPr>
          <p:nvPr>
            <p:ph type="sldNum" sz="quarter" idx="12"/>
          </p:nvPr>
        </p:nvSpPr>
        <p:spPr/>
        <p:txBody>
          <a:bodyPr/>
          <a:lstStyle/>
          <a:p>
            <a:fld id="{5751DFAA-887F-4071-8EAD-E8CA316FCF06}" type="slidenum">
              <a:rPr lang="nb-NO" sz="1200" smtClean="0">
                <a:latin typeface="Bahnschrift" panose="020B0502040204020203" pitchFamily="34" charset="0"/>
              </a:rPr>
              <a:pPr/>
              <a:t>63</a:t>
            </a:fld>
            <a:endParaRPr lang="nb-NO" sz="1200" dirty="0">
              <a:latin typeface="Bahnschrift" panose="020B0502040204020203" pitchFamily="34" charset="0"/>
            </a:endParaRPr>
          </a:p>
        </p:txBody>
      </p:sp>
    </p:spTree>
    <p:extLst>
      <p:ext uri="{BB962C8B-B14F-4D97-AF65-F5344CB8AC3E}">
        <p14:creationId xmlns:p14="http://schemas.microsoft.com/office/powerpoint/2010/main" val="3055422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9C95F-E3F6-47C7-AC1F-391A76C09903}"/>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A48F728F-3E7A-4CB9-A486-7CBE4BDAE922}"/>
              </a:ext>
            </a:extLst>
          </p:cNvPr>
          <p:cNvSpPr>
            <a:spLocks noGrp="1"/>
          </p:cNvSpPr>
          <p:nvPr>
            <p:ph type="title"/>
          </p:nvPr>
        </p:nvSpPr>
        <p:spPr/>
        <p:txBody>
          <a:bodyPr/>
          <a:lstStyle/>
          <a:p>
            <a:r>
              <a:rPr lang="nb-NO" dirty="0"/>
              <a:t>MVP</a:t>
            </a:r>
          </a:p>
        </p:txBody>
      </p:sp>
    </p:spTree>
    <p:extLst>
      <p:ext uri="{BB962C8B-B14F-4D97-AF65-F5344CB8AC3E}">
        <p14:creationId xmlns:p14="http://schemas.microsoft.com/office/powerpoint/2010/main" val="4014607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6068-8D31-4180-A3B7-4A087062A7B3}"/>
              </a:ext>
            </a:extLst>
          </p:cNvPr>
          <p:cNvSpPr>
            <a:spLocks noGrp="1"/>
          </p:cNvSpPr>
          <p:nvPr>
            <p:ph type="title"/>
          </p:nvPr>
        </p:nvSpPr>
        <p:spPr/>
        <p:txBody>
          <a:bodyPr/>
          <a:lstStyle/>
          <a:p>
            <a:r>
              <a:rPr lang="nb-NO" dirty="0"/>
              <a:t>Fokusområder MVP</a:t>
            </a:r>
          </a:p>
        </p:txBody>
      </p:sp>
      <p:sp>
        <p:nvSpPr>
          <p:cNvPr id="3" name="Content Placeholder 2">
            <a:extLst>
              <a:ext uri="{FF2B5EF4-FFF2-40B4-BE49-F238E27FC236}">
                <a16:creationId xmlns:a16="http://schemas.microsoft.com/office/drawing/2014/main" id="{EAA1D974-AAF4-4B1A-8FE9-5141E946A7CF}"/>
              </a:ext>
            </a:extLst>
          </p:cNvPr>
          <p:cNvSpPr>
            <a:spLocks noGrp="1"/>
          </p:cNvSpPr>
          <p:nvPr>
            <p:ph idx="1"/>
          </p:nvPr>
        </p:nvSpPr>
        <p:spPr/>
        <p:txBody>
          <a:bodyPr/>
          <a:lstStyle/>
          <a:p>
            <a:r>
              <a:rPr lang="nb-NO" dirty="0"/>
              <a:t>Minimum </a:t>
            </a:r>
            <a:r>
              <a:rPr lang="nb-NO" dirty="0" err="1"/>
              <a:t>Viable</a:t>
            </a:r>
            <a:r>
              <a:rPr lang="nb-NO" dirty="0"/>
              <a:t> Product – Kun det absolutt nødvendigste vi trenger for å utvikle enkle tjenester </a:t>
            </a:r>
          </a:p>
          <a:p>
            <a:r>
              <a:rPr lang="nb-NO" dirty="0"/>
              <a:t>Hovedfokus på tekniske utviklere</a:t>
            </a:r>
          </a:p>
          <a:p>
            <a:r>
              <a:rPr lang="nb-NO" dirty="0"/>
              <a:t>Fokus på funksjonalitet for pilottjenester</a:t>
            </a:r>
          </a:p>
          <a:p>
            <a:endParaRPr lang="nb-NO" dirty="0"/>
          </a:p>
          <a:p>
            <a:endParaRPr lang="nb-NO" dirty="0"/>
          </a:p>
        </p:txBody>
      </p:sp>
    </p:spTree>
    <p:extLst>
      <p:ext uri="{BB962C8B-B14F-4D97-AF65-F5344CB8AC3E}">
        <p14:creationId xmlns:p14="http://schemas.microsoft.com/office/powerpoint/2010/main" val="6871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2201-BE8F-406F-9CC4-1C35DAEF686B}"/>
              </a:ext>
            </a:extLst>
          </p:cNvPr>
          <p:cNvSpPr>
            <a:spLocks noGrp="1"/>
          </p:cNvSpPr>
          <p:nvPr>
            <p:ph type="title"/>
          </p:nvPr>
        </p:nvSpPr>
        <p:spPr/>
        <p:txBody>
          <a:bodyPr/>
          <a:lstStyle/>
          <a:p>
            <a:r>
              <a:rPr lang="nb-NO" dirty="0"/>
              <a:t>Piloter</a:t>
            </a:r>
          </a:p>
        </p:txBody>
      </p:sp>
      <p:sp>
        <p:nvSpPr>
          <p:cNvPr id="3" name="Content Placeholder 2">
            <a:extLst>
              <a:ext uri="{FF2B5EF4-FFF2-40B4-BE49-F238E27FC236}">
                <a16:creationId xmlns:a16="http://schemas.microsoft.com/office/drawing/2014/main" id="{FC317E5B-750C-489B-AAD8-6352CB394ADE}"/>
              </a:ext>
            </a:extLst>
          </p:cNvPr>
          <p:cNvSpPr>
            <a:spLocks noGrp="1"/>
          </p:cNvSpPr>
          <p:nvPr>
            <p:ph idx="1"/>
          </p:nvPr>
        </p:nvSpPr>
        <p:spPr/>
        <p:txBody>
          <a:bodyPr>
            <a:normAutofit/>
          </a:bodyPr>
          <a:lstStyle/>
          <a:p>
            <a:pPr marL="0" indent="0">
              <a:buNone/>
            </a:pPr>
            <a:r>
              <a:rPr lang="nb-NO" dirty="0"/>
              <a:t>NAV</a:t>
            </a:r>
          </a:p>
          <a:p>
            <a:pPr lvl="1"/>
            <a:r>
              <a:rPr lang="nb-NO" dirty="0"/>
              <a:t>Søknadsskjema for godkjenning som tiltaksarrangør av Varig tilrettelagt arbeid i ordinær virksomhet</a:t>
            </a:r>
          </a:p>
          <a:p>
            <a:pPr marL="0" indent="0">
              <a:buNone/>
            </a:pPr>
            <a:r>
              <a:rPr lang="nb-NO" dirty="0"/>
              <a:t>Kulturrådet</a:t>
            </a:r>
          </a:p>
          <a:p>
            <a:pPr lvl="1"/>
            <a:r>
              <a:rPr lang="nb-NO" dirty="0"/>
              <a:t>Ettersending av vedlegg</a:t>
            </a:r>
          </a:p>
          <a:p>
            <a:pPr marL="0" indent="0">
              <a:buNone/>
            </a:pPr>
            <a:r>
              <a:rPr lang="nb-NO" dirty="0"/>
              <a:t>SSB</a:t>
            </a:r>
          </a:p>
          <a:p>
            <a:pPr lvl="1"/>
            <a:r>
              <a:rPr lang="nb-NO" dirty="0"/>
              <a:t>Ledige stillinger - (RA-0678)</a:t>
            </a:r>
          </a:p>
          <a:p>
            <a:pPr marL="457200" lvl="1" indent="0">
              <a:buNone/>
            </a:pPr>
            <a:endParaRPr lang="nb-NO" dirty="0"/>
          </a:p>
          <a:p>
            <a:endParaRPr lang="nb-NO" dirty="0"/>
          </a:p>
          <a:p>
            <a:endParaRPr lang="nb-NO" dirty="0"/>
          </a:p>
        </p:txBody>
      </p:sp>
    </p:spTree>
    <p:extLst>
      <p:ext uri="{BB962C8B-B14F-4D97-AF65-F5344CB8AC3E}">
        <p14:creationId xmlns:p14="http://schemas.microsoft.com/office/powerpoint/2010/main" val="3214142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C47AB-5DDA-4DF4-8598-E32D009482F9}"/>
              </a:ext>
            </a:extLst>
          </p:cNvPr>
          <p:cNvPicPr>
            <a:picLocks noChangeAspect="1"/>
          </p:cNvPicPr>
          <p:nvPr/>
        </p:nvPicPr>
        <p:blipFill>
          <a:blip r:embed="rId2"/>
          <a:stretch>
            <a:fillRect/>
          </a:stretch>
        </p:blipFill>
        <p:spPr>
          <a:xfrm>
            <a:off x="0" y="148276"/>
            <a:ext cx="12192000" cy="6561447"/>
          </a:xfrm>
          <a:prstGeom prst="rect">
            <a:avLst/>
          </a:prstGeom>
        </p:spPr>
      </p:pic>
    </p:spTree>
    <p:extLst>
      <p:ext uri="{BB962C8B-B14F-4D97-AF65-F5344CB8AC3E}">
        <p14:creationId xmlns:p14="http://schemas.microsoft.com/office/powerpoint/2010/main" val="426773823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335E6-41B2-4597-8932-288E0351240C}"/>
              </a:ext>
            </a:extLst>
          </p:cNvPr>
          <p:cNvPicPr>
            <a:picLocks noChangeAspect="1"/>
          </p:cNvPicPr>
          <p:nvPr/>
        </p:nvPicPr>
        <p:blipFill>
          <a:blip r:embed="rId2"/>
          <a:stretch>
            <a:fillRect/>
          </a:stretch>
        </p:blipFill>
        <p:spPr>
          <a:xfrm>
            <a:off x="2195715" y="0"/>
            <a:ext cx="7800569" cy="6858000"/>
          </a:xfrm>
          <a:prstGeom prst="rect">
            <a:avLst/>
          </a:prstGeom>
        </p:spPr>
      </p:pic>
    </p:spTree>
    <p:extLst>
      <p:ext uri="{BB962C8B-B14F-4D97-AF65-F5344CB8AC3E}">
        <p14:creationId xmlns:p14="http://schemas.microsoft.com/office/powerpoint/2010/main" val="14500517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A3B6-1C55-460D-BEBE-13E0083187F1}"/>
              </a:ext>
            </a:extLst>
          </p:cNvPr>
          <p:cNvSpPr>
            <a:spLocks noGrp="1"/>
          </p:cNvSpPr>
          <p:nvPr>
            <p:ph type="title"/>
          </p:nvPr>
        </p:nvSpPr>
        <p:spPr/>
        <p:txBody>
          <a:bodyPr/>
          <a:lstStyle/>
          <a:p>
            <a:r>
              <a:rPr lang="nb-NO" dirty="0"/>
              <a:t>Demo</a:t>
            </a:r>
          </a:p>
        </p:txBody>
      </p:sp>
      <p:sp>
        <p:nvSpPr>
          <p:cNvPr id="3" name="Content Placeholder 2">
            <a:extLst>
              <a:ext uri="{FF2B5EF4-FFF2-40B4-BE49-F238E27FC236}">
                <a16:creationId xmlns:a16="http://schemas.microsoft.com/office/drawing/2014/main" id="{DB7C2828-CFBC-4C98-A786-DE221CCD802A}"/>
              </a:ext>
            </a:extLst>
          </p:cNvPr>
          <p:cNvSpPr>
            <a:spLocks noGrp="1"/>
          </p:cNvSpPr>
          <p:nvPr>
            <p:ph idx="1"/>
          </p:nvPr>
        </p:nvSpPr>
        <p:spPr/>
        <p:txBody>
          <a:bodyPr/>
          <a:lstStyle/>
          <a:p>
            <a:r>
              <a:rPr lang="nb-NO" dirty="0">
                <a:hlinkClick r:id="rId2"/>
              </a:rPr>
              <a:t>https://altinn.studio</a:t>
            </a:r>
            <a:endParaRPr lang="nb-NO" dirty="0"/>
          </a:p>
          <a:p>
            <a:endParaRPr lang="nb-NO" dirty="0"/>
          </a:p>
        </p:txBody>
      </p:sp>
    </p:spTree>
    <p:extLst>
      <p:ext uri="{BB962C8B-B14F-4D97-AF65-F5344CB8AC3E}">
        <p14:creationId xmlns:p14="http://schemas.microsoft.com/office/powerpoint/2010/main" val="45249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8673A6-1673-42E7-8E39-ECBA8F86780A}"/>
              </a:ext>
            </a:extLst>
          </p:cNvPr>
          <p:cNvSpPr>
            <a:spLocks noGrp="1"/>
          </p:cNvSpPr>
          <p:nvPr>
            <p:ph type="pic" sz="quarter" idx="13"/>
          </p:nvPr>
        </p:nvSpPr>
        <p:spPr/>
      </p:sp>
      <p:sp>
        <p:nvSpPr>
          <p:cNvPr id="3" name="Text Placeholder 2">
            <a:extLst>
              <a:ext uri="{FF2B5EF4-FFF2-40B4-BE49-F238E27FC236}">
                <a16:creationId xmlns:a16="http://schemas.microsoft.com/office/drawing/2014/main" id="{C2C7F442-189F-4450-9C7F-31871D82EDB5}"/>
              </a:ext>
            </a:extLst>
          </p:cNvPr>
          <p:cNvSpPr>
            <a:spLocks noGrp="1"/>
          </p:cNvSpPr>
          <p:nvPr>
            <p:ph type="body" sz="quarter" idx="14"/>
          </p:nvPr>
        </p:nvSpPr>
        <p:spPr/>
        <p:txBody>
          <a:bodyPr/>
          <a:lstStyle/>
          <a:p>
            <a:r>
              <a:rPr lang="nb-NO" dirty="0" err="1"/>
              <a:t>Leading</a:t>
            </a:r>
            <a:r>
              <a:rPr lang="nb-NO" dirty="0"/>
              <a:t> Digital </a:t>
            </a:r>
            <a:r>
              <a:rPr lang="nb-NO" dirty="0" err="1"/>
              <a:t>Government</a:t>
            </a:r>
            <a:r>
              <a:rPr lang="nb-NO" dirty="0"/>
              <a:t> Technology Platforms</a:t>
            </a:r>
          </a:p>
        </p:txBody>
      </p:sp>
      <p:pic>
        <p:nvPicPr>
          <p:cNvPr id="1026" name="Picture 2" descr="https://docs.altinn.studio/about/gartner.png">
            <a:extLst>
              <a:ext uri="{FF2B5EF4-FFF2-40B4-BE49-F238E27FC236}">
                <a16:creationId xmlns:a16="http://schemas.microsoft.com/office/drawing/2014/main" id="{5CE6A017-585D-4255-B113-1E0A9A19C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2" y="0"/>
            <a:ext cx="8394852" cy="621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28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22C8D0-CEE7-4630-849A-7B7DCEBF9432}"/>
              </a:ext>
            </a:extLst>
          </p:cNvPr>
          <p:cNvSpPr>
            <a:spLocks noGrp="1"/>
          </p:cNvSpPr>
          <p:nvPr>
            <p:ph sz="half" idx="2"/>
          </p:nvPr>
        </p:nvSpPr>
        <p:spPr>
          <a:xfrm>
            <a:off x="768149" y="1517650"/>
            <a:ext cx="5148509" cy="4512981"/>
          </a:xfrm>
        </p:spPr>
        <p:txBody>
          <a:bodyPr/>
          <a:lstStyle/>
          <a:p>
            <a:r>
              <a:rPr lang="nb-NO" dirty="0"/>
              <a:t>Man utvikler applikasjoner (apps)</a:t>
            </a:r>
          </a:p>
          <a:p>
            <a:r>
              <a:rPr lang="nb-NO" dirty="0"/>
              <a:t>Bedre kontroll for tjenesteeiere</a:t>
            </a:r>
          </a:p>
          <a:p>
            <a:pPr lvl="1"/>
            <a:r>
              <a:rPr lang="nb-NO" dirty="0" err="1"/>
              <a:t>Events</a:t>
            </a:r>
            <a:endParaRPr lang="nb-NO" dirty="0"/>
          </a:p>
          <a:p>
            <a:pPr lvl="1"/>
            <a:r>
              <a:rPr lang="nb-NO" dirty="0"/>
              <a:t>API-bruk</a:t>
            </a:r>
          </a:p>
          <a:p>
            <a:r>
              <a:rPr lang="nb-NO" dirty="0"/>
              <a:t>Mobilvennlige skjema</a:t>
            </a:r>
          </a:p>
          <a:p>
            <a:r>
              <a:rPr lang="nb-NO" dirty="0"/>
              <a:t>Langt bedre versjonskontroll</a:t>
            </a:r>
          </a:p>
          <a:p>
            <a:r>
              <a:rPr lang="nb-NO" dirty="0"/>
              <a:t>Bruk av egne verktøy hvis ønskelig</a:t>
            </a:r>
          </a:p>
          <a:p>
            <a:endParaRPr lang="nb-NO" dirty="0"/>
          </a:p>
          <a:p>
            <a:endParaRPr lang="nb-NO" dirty="0"/>
          </a:p>
          <a:p>
            <a:endParaRPr lang="nb-NO" dirty="0"/>
          </a:p>
          <a:p>
            <a:endParaRPr lang="nb-NO" dirty="0"/>
          </a:p>
          <a:p>
            <a:pPr lvl="1"/>
            <a:endParaRPr lang="nb-NO" dirty="0"/>
          </a:p>
        </p:txBody>
      </p:sp>
      <p:sp>
        <p:nvSpPr>
          <p:cNvPr id="8" name="Content Placeholder 7">
            <a:extLst>
              <a:ext uri="{FF2B5EF4-FFF2-40B4-BE49-F238E27FC236}">
                <a16:creationId xmlns:a16="http://schemas.microsoft.com/office/drawing/2014/main" id="{64BD4E7C-273E-41DD-B62B-E8360CA4631C}"/>
              </a:ext>
            </a:extLst>
          </p:cNvPr>
          <p:cNvSpPr>
            <a:spLocks noGrp="1"/>
          </p:cNvSpPr>
          <p:nvPr>
            <p:ph sz="quarter" idx="4"/>
          </p:nvPr>
        </p:nvSpPr>
        <p:spPr>
          <a:xfrm>
            <a:off x="6275341" y="1517650"/>
            <a:ext cx="5148509" cy="4512981"/>
          </a:xfrm>
        </p:spPr>
        <p:txBody>
          <a:bodyPr/>
          <a:lstStyle/>
          <a:p>
            <a:r>
              <a:rPr lang="nb-NO" dirty="0"/>
              <a:t>Bedre støtte for datamodeller</a:t>
            </a:r>
          </a:p>
          <a:p>
            <a:r>
              <a:rPr lang="nb-NO" dirty="0"/>
              <a:t>Tjenester er mer enn skjema</a:t>
            </a:r>
          </a:p>
          <a:p>
            <a:endParaRPr lang="nb-NO" dirty="0"/>
          </a:p>
        </p:txBody>
      </p:sp>
      <p:sp>
        <p:nvSpPr>
          <p:cNvPr id="4" name="Title 3">
            <a:extLst>
              <a:ext uri="{FF2B5EF4-FFF2-40B4-BE49-F238E27FC236}">
                <a16:creationId xmlns:a16="http://schemas.microsoft.com/office/drawing/2014/main" id="{F967483E-80FC-45C7-BD95-8857AE805F0C}"/>
              </a:ext>
            </a:extLst>
          </p:cNvPr>
          <p:cNvSpPr>
            <a:spLocks noGrp="1"/>
          </p:cNvSpPr>
          <p:nvPr>
            <p:ph type="title"/>
          </p:nvPr>
        </p:nvSpPr>
        <p:spPr/>
        <p:txBody>
          <a:bodyPr/>
          <a:lstStyle/>
          <a:p>
            <a:r>
              <a:rPr lang="nb-NO" dirty="0"/>
              <a:t>Tjenester 2.0 </a:t>
            </a:r>
            <a:r>
              <a:rPr lang="nb-NO" dirty="0" err="1"/>
              <a:t>vs</a:t>
            </a:r>
            <a:r>
              <a:rPr lang="nb-NO" dirty="0"/>
              <a:t> Tjenester 3.0</a:t>
            </a:r>
          </a:p>
        </p:txBody>
      </p:sp>
    </p:spTree>
    <p:extLst>
      <p:ext uri="{BB962C8B-B14F-4D97-AF65-F5344CB8AC3E}">
        <p14:creationId xmlns:p14="http://schemas.microsoft.com/office/powerpoint/2010/main" val="162844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0310C-91FD-44AD-A637-CD246A9DC10A}"/>
              </a:ext>
            </a:extLst>
          </p:cNvPr>
          <p:cNvSpPr>
            <a:spLocks noGrp="1"/>
          </p:cNvSpPr>
          <p:nvPr>
            <p:ph type="body" idx="1"/>
          </p:nvPr>
        </p:nvSpPr>
        <p:spPr/>
        <p:txBody>
          <a:bodyPr/>
          <a:lstStyle/>
          <a:p>
            <a:r>
              <a:rPr lang="nb-NO" dirty="0"/>
              <a:t>MVP2</a:t>
            </a:r>
          </a:p>
        </p:txBody>
      </p:sp>
      <p:sp>
        <p:nvSpPr>
          <p:cNvPr id="3" name="Content Placeholder 2">
            <a:extLst>
              <a:ext uri="{FF2B5EF4-FFF2-40B4-BE49-F238E27FC236}">
                <a16:creationId xmlns:a16="http://schemas.microsoft.com/office/drawing/2014/main" id="{B542337E-EC84-4822-9F17-045A6944AE56}"/>
              </a:ext>
            </a:extLst>
          </p:cNvPr>
          <p:cNvSpPr>
            <a:spLocks noGrp="1"/>
          </p:cNvSpPr>
          <p:nvPr>
            <p:ph sz="half" idx="2"/>
          </p:nvPr>
        </p:nvSpPr>
        <p:spPr/>
        <p:txBody>
          <a:bodyPr/>
          <a:lstStyle/>
          <a:p>
            <a:r>
              <a:rPr lang="nb-NO" dirty="0"/>
              <a:t>Etablering av testmiljø / infrastruktur</a:t>
            </a:r>
          </a:p>
          <a:p>
            <a:r>
              <a:rPr lang="nb-NO" dirty="0"/>
              <a:t>Integrasjon med dagens SBL </a:t>
            </a:r>
          </a:p>
          <a:p>
            <a:r>
              <a:rPr lang="nb-NO" dirty="0" err="1"/>
              <a:t>Deploy</a:t>
            </a:r>
            <a:r>
              <a:rPr lang="nb-NO" dirty="0"/>
              <a:t> av apps til testmiljø</a:t>
            </a:r>
          </a:p>
          <a:p>
            <a:r>
              <a:rPr lang="nb-NO" dirty="0"/>
              <a:t>API-eksponering</a:t>
            </a:r>
          </a:p>
          <a:p>
            <a:r>
              <a:rPr lang="nb-NO" dirty="0"/>
              <a:t>Autentisering og autorisasjon</a:t>
            </a:r>
          </a:p>
          <a:p>
            <a:endParaRPr lang="nb-NO" dirty="0"/>
          </a:p>
        </p:txBody>
      </p:sp>
      <p:sp>
        <p:nvSpPr>
          <p:cNvPr id="4" name="Text Placeholder 3">
            <a:extLst>
              <a:ext uri="{FF2B5EF4-FFF2-40B4-BE49-F238E27FC236}">
                <a16:creationId xmlns:a16="http://schemas.microsoft.com/office/drawing/2014/main" id="{50D9507B-8D3C-4D1E-9086-31A848A122D6}"/>
              </a:ext>
            </a:extLst>
          </p:cNvPr>
          <p:cNvSpPr>
            <a:spLocks noGrp="1"/>
          </p:cNvSpPr>
          <p:nvPr>
            <p:ph type="body" sz="quarter" idx="3"/>
          </p:nvPr>
        </p:nvSpPr>
        <p:spPr/>
        <p:txBody>
          <a:bodyPr/>
          <a:lstStyle/>
          <a:p>
            <a:r>
              <a:rPr lang="nb-NO" dirty="0"/>
              <a:t>MVP3</a:t>
            </a:r>
          </a:p>
        </p:txBody>
      </p:sp>
      <p:sp>
        <p:nvSpPr>
          <p:cNvPr id="5" name="Content Placeholder 4">
            <a:extLst>
              <a:ext uri="{FF2B5EF4-FFF2-40B4-BE49-F238E27FC236}">
                <a16:creationId xmlns:a16="http://schemas.microsoft.com/office/drawing/2014/main" id="{D1CB88D6-5371-4047-8626-0AC8A8E54D90}"/>
              </a:ext>
            </a:extLst>
          </p:cNvPr>
          <p:cNvSpPr>
            <a:spLocks noGrp="1"/>
          </p:cNvSpPr>
          <p:nvPr>
            <p:ph sz="quarter" idx="4"/>
          </p:nvPr>
        </p:nvSpPr>
        <p:spPr/>
        <p:txBody>
          <a:bodyPr/>
          <a:lstStyle/>
          <a:p>
            <a:r>
              <a:rPr lang="nb-NO" dirty="0"/>
              <a:t>Test og verifikasjon av oppsett – sikkerhet, ytelse, ++</a:t>
            </a:r>
          </a:p>
          <a:p>
            <a:r>
              <a:rPr lang="nb-NO" dirty="0"/>
              <a:t>Etablering av miljø for produksjon</a:t>
            </a:r>
          </a:p>
        </p:txBody>
      </p:sp>
      <p:sp>
        <p:nvSpPr>
          <p:cNvPr id="6" name="Title 5">
            <a:extLst>
              <a:ext uri="{FF2B5EF4-FFF2-40B4-BE49-F238E27FC236}">
                <a16:creationId xmlns:a16="http://schemas.microsoft.com/office/drawing/2014/main" id="{84983FF8-7BCE-46A6-B58E-7DBF1FFAEA82}"/>
              </a:ext>
            </a:extLst>
          </p:cNvPr>
          <p:cNvSpPr>
            <a:spLocks noGrp="1"/>
          </p:cNvSpPr>
          <p:nvPr>
            <p:ph type="title"/>
          </p:nvPr>
        </p:nvSpPr>
        <p:spPr/>
        <p:txBody>
          <a:bodyPr/>
          <a:lstStyle/>
          <a:p>
            <a:r>
              <a:rPr lang="nb-NO" dirty="0"/>
              <a:t>Fokus videre MPV</a:t>
            </a:r>
          </a:p>
        </p:txBody>
      </p:sp>
    </p:spTree>
    <p:extLst>
      <p:ext uri="{BB962C8B-B14F-4D97-AF65-F5344CB8AC3E}">
        <p14:creationId xmlns:p14="http://schemas.microsoft.com/office/powerpoint/2010/main" val="2610545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4586AC-B796-46B5-8878-A8C58AF927B4}"/>
              </a:ext>
            </a:extLst>
          </p:cNvPr>
          <p:cNvSpPr>
            <a:spLocks noGrp="1"/>
          </p:cNvSpPr>
          <p:nvPr>
            <p:ph type="body" idx="1"/>
          </p:nvPr>
        </p:nvSpPr>
        <p:spPr/>
        <p:txBody>
          <a:bodyPr/>
          <a:lstStyle/>
          <a:p>
            <a:endParaRPr lang="nb-NO"/>
          </a:p>
        </p:txBody>
      </p:sp>
      <p:sp>
        <p:nvSpPr>
          <p:cNvPr id="7" name="Title 6">
            <a:extLst>
              <a:ext uri="{FF2B5EF4-FFF2-40B4-BE49-F238E27FC236}">
                <a16:creationId xmlns:a16="http://schemas.microsoft.com/office/drawing/2014/main" id="{B687FBFE-8FCF-46FB-A427-B209EB72D990}"/>
              </a:ext>
            </a:extLst>
          </p:cNvPr>
          <p:cNvSpPr>
            <a:spLocks noGrp="1"/>
          </p:cNvSpPr>
          <p:nvPr>
            <p:ph type="title"/>
          </p:nvPr>
        </p:nvSpPr>
        <p:spPr/>
        <p:txBody>
          <a:bodyPr/>
          <a:lstStyle/>
          <a:p>
            <a:r>
              <a:rPr lang="nb-NO" dirty="0"/>
              <a:t>Post MVP</a:t>
            </a:r>
          </a:p>
        </p:txBody>
      </p:sp>
    </p:spTree>
    <p:extLst>
      <p:ext uri="{BB962C8B-B14F-4D97-AF65-F5344CB8AC3E}">
        <p14:creationId xmlns:p14="http://schemas.microsoft.com/office/powerpoint/2010/main" val="1694478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2D52-0892-4093-9E09-5E613B0A3F24}"/>
              </a:ext>
            </a:extLst>
          </p:cNvPr>
          <p:cNvSpPr>
            <a:spLocks noGrp="1"/>
          </p:cNvSpPr>
          <p:nvPr>
            <p:ph type="title"/>
          </p:nvPr>
        </p:nvSpPr>
        <p:spPr/>
        <p:txBody>
          <a:bodyPr/>
          <a:lstStyle/>
          <a:p>
            <a:r>
              <a:rPr lang="nb-NO" dirty="0"/>
              <a:t>Fokus Post MVP</a:t>
            </a:r>
          </a:p>
        </p:txBody>
      </p:sp>
      <p:sp>
        <p:nvSpPr>
          <p:cNvPr id="3" name="Content Placeholder 2">
            <a:extLst>
              <a:ext uri="{FF2B5EF4-FFF2-40B4-BE49-F238E27FC236}">
                <a16:creationId xmlns:a16="http://schemas.microsoft.com/office/drawing/2014/main" id="{C5649164-B0E5-471D-B986-F5D10D5362AA}"/>
              </a:ext>
            </a:extLst>
          </p:cNvPr>
          <p:cNvSpPr>
            <a:spLocks noGrp="1"/>
          </p:cNvSpPr>
          <p:nvPr>
            <p:ph idx="1"/>
          </p:nvPr>
        </p:nvSpPr>
        <p:spPr/>
        <p:txBody>
          <a:bodyPr>
            <a:normAutofit fontScale="92500" lnSpcReduction="20000"/>
          </a:bodyPr>
          <a:lstStyle/>
          <a:p>
            <a:r>
              <a:rPr lang="nb-NO" dirty="0"/>
              <a:t>Tjenester som API</a:t>
            </a:r>
          </a:p>
          <a:p>
            <a:r>
              <a:rPr lang="nb-NO" dirty="0"/>
              <a:t>Bygge funksjonalitet for å kunne flytte flest mulig tjenester over til Altinn Studio</a:t>
            </a:r>
          </a:p>
          <a:p>
            <a:r>
              <a:rPr lang="nb-NO" dirty="0"/>
              <a:t>På sikt: Andre tjenestemønster, plattform for plattformer </a:t>
            </a:r>
          </a:p>
          <a:p>
            <a:r>
              <a:rPr lang="nb-NO" dirty="0"/>
              <a:t>Arbeidsflytsteg</a:t>
            </a:r>
          </a:p>
          <a:p>
            <a:pPr lvl="1"/>
            <a:r>
              <a:rPr lang="nb-NO" dirty="0"/>
              <a:t>Signering, betaling, parallellsignering, nivå 4 signering, brukerstyrt signering</a:t>
            </a:r>
          </a:p>
          <a:p>
            <a:r>
              <a:rPr lang="nb-NO" dirty="0"/>
              <a:t>Tjenestekonsepter</a:t>
            </a:r>
          </a:p>
          <a:p>
            <a:pPr lvl="1"/>
            <a:r>
              <a:rPr lang="nb-NO" dirty="0"/>
              <a:t>«Min side», Dialogtjenester, </a:t>
            </a:r>
            <a:r>
              <a:rPr lang="nb-NO" dirty="0" err="1"/>
              <a:t>dashboard</a:t>
            </a:r>
            <a:r>
              <a:rPr lang="nb-NO" dirty="0"/>
              <a:t>,  samhandling, meldingstjenester</a:t>
            </a:r>
          </a:p>
          <a:p>
            <a:r>
              <a:rPr lang="nb-NO" dirty="0"/>
              <a:t>Analytics, Kunstig intelligens, Machine Learning? </a:t>
            </a:r>
          </a:p>
          <a:p>
            <a:pPr lvl="1"/>
            <a:r>
              <a:rPr lang="nb-NO" dirty="0"/>
              <a:t>Mange nye muligheter i skyen</a:t>
            </a:r>
          </a:p>
          <a:p>
            <a:r>
              <a:rPr lang="nb-NO" dirty="0"/>
              <a:t>Nye muligheter innenfor sikkerhet</a:t>
            </a:r>
          </a:p>
          <a:p>
            <a:pPr marL="0" indent="0">
              <a:buNone/>
            </a:pPr>
            <a:endParaRPr lang="nb-NO" dirty="0"/>
          </a:p>
          <a:p>
            <a:pPr lvl="1"/>
            <a:endParaRPr lang="nb-NO" dirty="0"/>
          </a:p>
          <a:p>
            <a:endParaRPr lang="nb-NO" dirty="0"/>
          </a:p>
        </p:txBody>
      </p:sp>
    </p:spTree>
    <p:extLst>
      <p:ext uri="{BB962C8B-B14F-4D97-AF65-F5344CB8AC3E}">
        <p14:creationId xmlns:p14="http://schemas.microsoft.com/office/powerpoint/2010/main" val="2200391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FBC6-E7E6-4253-A395-2041E1186B59}"/>
              </a:ext>
            </a:extLst>
          </p:cNvPr>
          <p:cNvSpPr>
            <a:spLocks noGrp="1"/>
          </p:cNvSpPr>
          <p:nvPr>
            <p:ph type="title"/>
          </p:nvPr>
        </p:nvSpPr>
        <p:spPr/>
        <p:txBody>
          <a:bodyPr/>
          <a:lstStyle/>
          <a:p>
            <a:r>
              <a:rPr lang="nb-NO" dirty="0"/>
              <a:t>Spørsmål?</a:t>
            </a:r>
          </a:p>
        </p:txBody>
      </p:sp>
      <p:sp>
        <p:nvSpPr>
          <p:cNvPr id="3" name="Content Placeholder 2">
            <a:extLst>
              <a:ext uri="{FF2B5EF4-FFF2-40B4-BE49-F238E27FC236}">
                <a16:creationId xmlns:a16="http://schemas.microsoft.com/office/drawing/2014/main" id="{1EF07439-E55D-43AE-83E2-F38FCF680697}"/>
              </a:ext>
            </a:extLst>
          </p:cNvPr>
          <p:cNvSpPr>
            <a:spLocks noGrp="1"/>
          </p:cNvSpPr>
          <p:nvPr>
            <p:ph idx="1"/>
          </p:nvPr>
        </p:nvSpPr>
        <p:spPr/>
        <p:txBody>
          <a:bodyPr/>
          <a:lstStyle/>
          <a:p>
            <a:r>
              <a:rPr lang="nb-NO" dirty="0">
                <a:hlinkClick r:id="rId2"/>
              </a:rPr>
              <a:t>https://docs.altinn.studio/</a:t>
            </a:r>
            <a:endParaRPr lang="nb-NO" dirty="0"/>
          </a:p>
          <a:p>
            <a:r>
              <a:rPr lang="nb-NO" dirty="0">
                <a:hlinkClick r:id="rId3"/>
              </a:rPr>
              <a:t>https://github.com/Altinn/altinn-studio</a:t>
            </a:r>
            <a:endParaRPr lang="nb-NO" dirty="0"/>
          </a:p>
          <a:p>
            <a:r>
              <a:rPr lang="nb-NO" dirty="0">
                <a:hlinkClick r:id="rId4"/>
              </a:rPr>
              <a:t>https://altinn.studio/</a:t>
            </a:r>
            <a:endParaRPr lang="nb-NO" dirty="0"/>
          </a:p>
          <a:p>
            <a:endParaRPr lang="nb-NO" dirty="0"/>
          </a:p>
          <a:p>
            <a:endParaRPr lang="nb-NO" dirty="0"/>
          </a:p>
          <a:p>
            <a:pPr marL="0" indent="0">
              <a:buNone/>
            </a:pPr>
            <a:endParaRPr lang="nb-NO" dirty="0"/>
          </a:p>
        </p:txBody>
      </p:sp>
    </p:spTree>
    <p:extLst>
      <p:ext uri="{BB962C8B-B14F-4D97-AF65-F5344CB8AC3E}">
        <p14:creationId xmlns:p14="http://schemas.microsoft.com/office/powerpoint/2010/main" val="279615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F82A01-737C-4A6E-B454-10331381D1D0}"/>
              </a:ext>
            </a:extLst>
          </p:cNvPr>
          <p:cNvSpPr>
            <a:spLocks noGrp="1"/>
          </p:cNvSpPr>
          <p:nvPr>
            <p:ph type="pic" sz="quarter" idx="13"/>
          </p:nvPr>
        </p:nvSpPr>
        <p:spPr/>
      </p:sp>
      <p:sp>
        <p:nvSpPr>
          <p:cNvPr id="6" name="Text Placeholder 5">
            <a:extLst>
              <a:ext uri="{FF2B5EF4-FFF2-40B4-BE49-F238E27FC236}">
                <a16:creationId xmlns:a16="http://schemas.microsoft.com/office/drawing/2014/main" id="{21B2F640-957D-4A94-A294-F2C7CCA5E478}"/>
              </a:ext>
            </a:extLst>
          </p:cNvPr>
          <p:cNvSpPr>
            <a:spLocks noGrp="1"/>
          </p:cNvSpPr>
          <p:nvPr>
            <p:ph type="body" sz="quarter" idx="14"/>
          </p:nvPr>
        </p:nvSpPr>
        <p:spPr>
          <a:xfrm>
            <a:off x="6322504" y="1403128"/>
            <a:ext cx="5148509" cy="4391595"/>
          </a:xfrm>
        </p:spPr>
        <p:txBody>
          <a:bodyPr/>
          <a:lstStyle/>
          <a:p>
            <a:pPr marL="285750" indent="-285750">
              <a:buFont typeface="Arial" panose="020B0604020202020204" pitchFamily="34" charset="0"/>
              <a:buChar char="•"/>
            </a:pPr>
            <a:r>
              <a:rPr lang="nb-NO" dirty="0"/>
              <a:t>246.000.000 meldinger siden 2006</a:t>
            </a:r>
          </a:p>
          <a:p>
            <a:pPr marL="285750" indent="-285750">
              <a:buFont typeface="Arial" panose="020B0604020202020204" pitchFamily="34" charset="0"/>
              <a:buChar char="•"/>
            </a:pPr>
            <a:r>
              <a:rPr lang="nb-NO" dirty="0"/>
              <a:t>190.000.000 skjema siden 2003</a:t>
            </a:r>
          </a:p>
          <a:p>
            <a:pPr marL="285750" indent="-285750">
              <a:buFont typeface="Arial" panose="020B0604020202020204" pitchFamily="34" charset="0"/>
              <a:buChar char="•"/>
            </a:pPr>
            <a:r>
              <a:rPr lang="nb-NO" dirty="0"/>
              <a:t>4.000.000 unike brukere i 2018</a:t>
            </a:r>
          </a:p>
          <a:p>
            <a:pPr marL="285750" indent="-285750">
              <a:buFont typeface="Arial" panose="020B0604020202020204" pitchFamily="34" charset="0"/>
              <a:buChar char="•"/>
            </a:pPr>
            <a:r>
              <a:rPr lang="nb-NO" dirty="0"/>
              <a:t>700.000 organisasjoner sendte inn skjema 2018</a:t>
            </a:r>
          </a:p>
          <a:p>
            <a:pPr marL="285750" indent="-285750">
              <a:buFont typeface="Arial" panose="020B0604020202020204" pitchFamily="34" charset="0"/>
              <a:buChar char="•"/>
            </a:pPr>
            <a:r>
              <a:rPr lang="nb-NO" dirty="0"/>
              <a:t>925.000 organisasjoner mottok melding 2018</a:t>
            </a:r>
          </a:p>
          <a:p>
            <a:pPr marL="285750" indent="-285750">
              <a:buFont typeface="Arial" panose="020B0604020202020204" pitchFamily="34" charset="0"/>
              <a:buChar char="•"/>
            </a:pPr>
            <a:r>
              <a:rPr lang="nb-NO" dirty="0"/>
              <a:t>4.850.000 personer mottok melding 2018</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p:txBody>
      </p:sp>
      <p:sp>
        <p:nvSpPr>
          <p:cNvPr id="4" name="Title 3">
            <a:extLst>
              <a:ext uri="{FF2B5EF4-FFF2-40B4-BE49-F238E27FC236}">
                <a16:creationId xmlns:a16="http://schemas.microsoft.com/office/drawing/2014/main" id="{753500E9-9002-40C5-BE96-CA581A2439EB}"/>
              </a:ext>
            </a:extLst>
          </p:cNvPr>
          <p:cNvSpPr>
            <a:spLocks noGrp="1"/>
          </p:cNvSpPr>
          <p:nvPr>
            <p:ph type="title"/>
          </p:nvPr>
        </p:nvSpPr>
        <p:spPr/>
        <p:txBody>
          <a:bodyPr/>
          <a:lstStyle/>
          <a:p>
            <a:r>
              <a:rPr lang="nb-NO" dirty="0"/>
              <a:t>Altinn i tall</a:t>
            </a:r>
          </a:p>
        </p:txBody>
      </p:sp>
      <p:pic>
        <p:nvPicPr>
          <p:cNvPr id="2050" name="Picture 2" descr="https://upload.wikimedia.org/wikipedia/commons/4/4b/Bj%C3%B8rn_Wirkola_%28DEX_PR_000170%29.jpg">
            <a:extLst>
              <a:ext uri="{FF2B5EF4-FFF2-40B4-BE49-F238E27FC236}">
                <a16:creationId xmlns:a16="http://schemas.microsoft.com/office/drawing/2014/main" id="{A2B9577E-702A-4371-A156-FA0CE4641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74" y="313621"/>
            <a:ext cx="6662833" cy="6031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3DA0C6-B405-49A7-8D25-49C3DF1EB594}"/>
              </a:ext>
            </a:extLst>
          </p:cNvPr>
          <p:cNvSpPr txBox="1"/>
          <p:nvPr/>
        </p:nvSpPr>
        <p:spPr>
          <a:xfrm>
            <a:off x="4120910" y="5687278"/>
            <a:ext cx="1795749" cy="914400"/>
          </a:xfrm>
          <a:prstGeom prst="rect">
            <a:avLst/>
          </a:prstGeom>
        </p:spPr>
        <p:txBody>
          <a:bodyPr vert="horz" wrap="none" lIns="0" tIns="0" rIns="0" bIns="0" rtlCol="0" anchor="ctr">
            <a:normAutofit/>
          </a:bodyPr>
          <a:lstStyle/>
          <a:p>
            <a:pPr algn="l"/>
            <a:r>
              <a:rPr lang="nb-NO" dirty="0">
                <a:solidFill>
                  <a:schemeClr val="accent3"/>
                </a:solidFill>
              </a:rPr>
              <a:t>Teknisk museum</a:t>
            </a:r>
          </a:p>
        </p:txBody>
      </p:sp>
      <p:graphicFrame>
        <p:nvGraphicFramePr>
          <p:cNvPr id="8" name="Chart 7">
            <a:extLst>
              <a:ext uri="{FF2B5EF4-FFF2-40B4-BE49-F238E27FC236}">
                <a16:creationId xmlns:a16="http://schemas.microsoft.com/office/drawing/2014/main" id="{00000000-0008-0000-0A00-000002000000}"/>
              </a:ext>
            </a:extLst>
          </p:cNvPr>
          <p:cNvGraphicFramePr>
            <a:graphicFrameLocks/>
          </p:cNvGraphicFramePr>
          <p:nvPr>
            <p:extLst>
              <p:ext uri="{D42A27DB-BD31-4B8C-83A1-F6EECF244321}">
                <p14:modId xmlns:p14="http://schemas.microsoft.com/office/powerpoint/2010/main" val="3729272393"/>
              </p:ext>
            </p:extLst>
          </p:nvPr>
        </p:nvGraphicFramePr>
        <p:xfrm>
          <a:off x="5390605" y="4394241"/>
          <a:ext cx="6486253" cy="2583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798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AF80CC4-CC67-48A2-9D7D-697858F53AF4}"/>
              </a:ext>
            </a:extLst>
          </p:cNvPr>
          <p:cNvSpPr>
            <a:spLocks noGrp="1"/>
          </p:cNvSpPr>
          <p:nvPr>
            <p:ph type="body" sz="quarter" idx="14"/>
          </p:nvPr>
        </p:nvSpPr>
        <p:spPr/>
        <p:txBody>
          <a:bodyPr/>
          <a:lstStyle/>
          <a:p>
            <a:r>
              <a:rPr lang="nb-NO" dirty="0"/>
              <a:t>Om prosjektet</a:t>
            </a:r>
          </a:p>
        </p:txBody>
      </p:sp>
      <p:sp>
        <p:nvSpPr>
          <p:cNvPr id="9" name="Text Placeholder 8">
            <a:extLst>
              <a:ext uri="{FF2B5EF4-FFF2-40B4-BE49-F238E27FC236}">
                <a16:creationId xmlns:a16="http://schemas.microsoft.com/office/drawing/2014/main" id="{C7EB8421-E7DF-4DE9-B1B8-D4AB4C2E5463}"/>
              </a:ext>
            </a:extLst>
          </p:cNvPr>
          <p:cNvSpPr>
            <a:spLocks noGrp="1"/>
          </p:cNvSpPr>
          <p:nvPr>
            <p:ph type="body" sz="quarter" idx="15"/>
          </p:nvPr>
        </p:nvSpPr>
        <p:spPr/>
        <p:txBody>
          <a:bodyPr/>
          <a:lstStyle/>
          <a:p>
            <a:endParaRPr lang="nb-NO"/>
          </a:p>
        </p:txBody>
      </p:sp>
    </p:spTree>
    <p:extLst>
      <p:ext uri="{BB962C8B-B14F-4D97-AF65-F5344CB8AC3E}">
        <p14:creationId xmlns:p14="http://schemas.microsoft.com/office/powerpoint/2010/main" val="1827449092"/>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3.xml><?xml version="1.0" encoding="utf-8"?>
<a:theme xmlns:a="http://schemas.openxmlformats.org/drawingml/2006/main" name="2_Office-tema">
  <a:themeElements>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ormAutofit/>
      </a:bodyPr>
      <a:lstStyle>
        <a:defPPr algn="l">
          <a:defRPr dirty="0" smtClean="0">
            <a:solidFill>
              <a:schemeClr val="accent3"/>
            </a:solidFill>
          </a:defRPr>
        </a:defPPr>
      </a:lstStyle>
    </a:txDef>
  </a:objectDefaults>
  <a:extraClrSchemeLst/>
  <a:extLst>
    <a:ext uri="{05A4C25C-085E-4340-85A3-A5531E510DB2}">
      <thm15:themeFamily xmlns:thm15="http://schemas.microsoft.com/office/thememl/2012/main" name="Altinn_PPT_Mal_v4" id="{1645299E-1710-2741-A827-842EAA4A758D}" vid="{71094E1A-A0ED-9244-81AF-D86B2605A941}"/>
    </a:ext>
  </a:extLst>
</a:theme>
</file>

<file path=ppt/theme/theme4.xml><?xml version="1.0" encoding="utf-8"?>
<a:theme xmlns:a="http://schemas.openxmlformats.org/drawingml/2006/main" name="White">
  <a:themeElements>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 Regular"/>
        <a:ea typeface="Brown Regular"/>
        <a:cs typeface="Brown Regular"/>
      </a:majorFont>
      <a:minorFont>
        <a:latin typeface="DIN OT"/>
        <a:ea typeface="DIN OT"/>
        <a:cs typeface="DIN O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l" defTabSz="8001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000000"/>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63500" algn="ctr" defTabSz="800100" rtl="0" fontAlgn="auto" latinLnBrk="0" hangingPunct="0">
          <a:lnSpc>
            <a:spcPct val="100000"/>
          </a:lnSpc>
          <a:spcBef>
            <a:spcPts val="0"/>
          </a:spcBef>
          <a:spcAft>
            <a:spcPts val="0"/>
          </a:spcAft>
          <a:buClrTx/>
          <a:buSzTx/>
          <a:buFontTx/>
          <a:buNone/>
          <a:tabLst/>
          <a:defRPr kumimoji="0" sz="16000" b="0" i="0" u="none" strike="noStrike" cap="none" spc="0" normalizeH="0" baseline="0">
            <a:ln>
              <a:noFill/>
            </a:ln>
            <a:solidFill>
              <a:srgbClr val="FFFFFF"/>
            </a:solidFill>
            <a:effectLst/>
            <a:uFillTx/>
            <a:latin typeface="+mn-lt"/>
            <a:ea typeface="+mn-ea"/>
            <a:cs typeface="+mn-cs"/>
            <a:sym typeface="DIN 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2.xml><?xml version="1.0" encoding="utf-8"?>
<a:themeOverride xmlns:a="http://schemas.openxmlformats.org/drawingml/2006/main">
  <a:clrScheme name="Altinn - Profilfarger (2017)">
    <a:dk1>
      <a:srgbClr val="000000"/>
    </a:dk1>
    <a:lt1>
      <a:srgbClr val="FFFFFF"/>
    </a:lt1>
    <a:dk2>
      <a:srgbClr val="0061B9"/>
    </a:dk2>
    <a:lt2>
      <a:srgbClr val="CEEFFE"/>
    </a:lt2>
    <a:accent1>
      <a:srgbClr val="1DADF6"/>
    </a:accent1>
    <a:accent2>
      <a:srgbClr val="E13A53"/>
    </a:accent2>
    <a:accent3>
      <a:srgbClr val="696A69"/>
    </a:accent3>
    <a:accent4>
      <a:srgbClr val="FFD904"/>
    </a:accent4>
    <a:accent5>
      <a:srgbClr val="0061B9"/>
    </a:accent5>
    <a:accent6>
      <a:srgbClr val="17C86B"/>
    </a:accent6>
    <a:hlink>
      <a:srgbClr val="1DADF6"/>
    </a:hlink>
    <a:folHlink>
      <a:srgbClr val="3F3061"/>
    </a:folHlink>
  </a:clrScheme>
</a:themeOverride>
</file>

<file path=ppt/theme/themeOverride3.xml><?xml version="1.0" encoding="utf-8"?>
<a:themeOverride xmlns:a="http://schemas.openxmlformats.org/drawingml/2006/main">
  <a:clrScheme name="White">
    <a:dk1>
      <a:srgbClr val="BC00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8066</TotalTime>
  <Words>3253</Words>
  <Application>Microsoft Office PowerPoint</Application>
  <PresentationFormat>Widescreen</PresentationFormat>
  <Paragraphs>562</Paragraphs>
  <Slides>74</Slides>
  <Notes>26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74</vt:i4>
      </vt:variant>
    </vt:vector>
  </HeadingPairs>
  <TitlesOfParts>
    <vt:vector size="90" baseType="lpstr">
      <vt:lpstr>Arial</vt:lpstr>
      <vt:lpstr>Bahnschrift</vt:lpstr>
      <vt:lpstr>Bahnschrift Light</vt:lpstr>
      <vt:lpstr>Brown Regular</vt:lpstr>
      <vt:lpstr>Calibri</vt:lpstr>
      <vt:lpstr>Calibri Light</vt:lpstr>
      <vt:lpstr>DIN Alternate</vt:lpstr>
      <vt:lpstr>DIN OT</vt:lpstr>
      <vt:lpstr>DIN-Bold</vt:lpstr>
      <vt:lpstr>DINOT</vt:lpstr>
      <vt:lpstr>Gill Sans</vt:lpstr>
      <vt:lpstr>Wingdings</vt:lpstr>
      <vt:lpstr>Office Theme</vt:lpstr>
      <vt:lpstr>1_Office-tema</vt:lpstr>
      <vt:lpstr>2_Office-tema</vt:lpstr>
      <vt:lpstr>White</vt:lpstr>
      <vt:lpstr>Altinn Studio</vt:lpstr>
      <vt:lpstr>Innhold</vt:lpstr>
      <vt:lpstr>PowerPoint Presentation</vt:lpstr>
      <vt:lpstr>PowerPoint Presentation</vt:lpstr>
      <vt:lpstr>PowerPoint Presentation</vt:lpstr>
      <vt:lpstr>PowerPoint Presentation</vt:lpstr>
      <vt:lpstr>PowerPoint Presentation</vt:lpstr>
      <vt:lpstr>Altinn i tall</vt:lpstr>
      <vt:lpstr>PowerPoint Presentation</vt:lpstr>
      <vt:lpstr>Tidslinje</vt:lpstr>
      <vt:lpstr>Prosjektteam</vt:lpstr>
      <vt:lpstr>Målsetninger</vt:lpstr>
      <vt:lpstr>Brukervennlige og responsive tjenester </vt:lpstr>
      <vt:lpstr>Effektiv og selvbetjent tjenesteutvikling </vt:lpstr>
      <vt:lpstr>Enkelt for fagpersoner, fleksibelt for utviklere</vt:lpstr>
      <vt:lpstr>Åpen kildekode, cross-platform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Involverte tjenesteeiere</vt:lpstr>
      <vt:lpstr>Hovedfunn fra innsiktsfasen</vt:lpstr>
      <vt:lpstr>Tjenestekonsept    Deling og gjenbruk</vt:lpstr>
      <vt:lpstr>Deling og gjenbruk </vt:lpstr>
      <vt:lpstr>Gjenbruk og deling</vt:lpstr>
      <vt:lpstr>PowerPoint Presentation</vt:lpstr>
      <vt:lpstr>PowerPoint Presentation</vt:lpstr>
      <vt:lpstr>PowerPoint Presentation</vt:lpstr>
      <vt:lpstr>Byggeklosser</vt:lpstr>
      <vt:lpstr>Konseptarbeid tjenester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Fokusområdene for videre arbeid </vt:lpstr>
      <vt:lpstr>PowerPoint Presentation</vt:lpstr>
      <vt:lpstr>PowerPoint Presentation</vt:lpstr>
      <vt:lpstr>Arkitektur</vt:lpstr>
      <vt:lpstr>Retningslinjer og føringer</vt:lpstr>
      <vt:lpstr>PowerPoint Presentation</vt:lpstr>
      <vt:lpstr>PowerPoint Presentation</vt:lpstr>
      <vt:lpstr>PowerPoint Presentation</vt:lpstr>
      <vt:lpstr>PowerPoint Presentation</vt:lpstr>
      <vt:lpstr>PowerPoint Presentation</vt:lpstr>
      <vt:lpstr>PowerPoint Presentation</vt:lpstr>
      <vt:lpstr>Bruk av sky</vt:lpstr>
      <vt:lpstr>Dagens infrastruktur for altinn.no</vt:lpstr>
      <vt:lpstr>Altinn Studio kjører i public cloud </vt:lpstr>
      <vt:lpstr>Bruk av sky gir</vt:lpstr>
      <vt:lpstr>Konsekvenser</vt:lpstr>
      <vt:lpstr>Tekniske muligheter og tiltak ved sky</vt:lpstr>
      <vt:lpstr>Container-basert arkitektur</vt:lpstr>
      <vt:lpstr>Altinn  Apps vs. dagens “tjenester “</vt:lpstr>
      <vt:lpstr>Containers gir</vt:lpstr>
      <vt:lpstr>Konsekvenser</vt:lpstr>
      <vt:lpstr>MVP</vt:lpstr>
      <vt:lpstr>Fokusområder MVP</vt:lpstr>
      <vt:lpstr>Piloter</vt:lpstr>
      <vt:lpstr>PowerPoint Presentation</vt:lpstr>
      <vt:lpstr>PowerPoint Presentation</vt:lpstr>
      <vt:lpstr>Demo</vt:lpstr>
      <vt:lpstr>Tjenester 2.0 vs Tjenester 3.0</vt:lpstr>
      <vt:lpstr>Fokus videre MPV</vt:lpstr>
      <vt:lpstr>Post MVP</vt:lpstr>
      <vt:lpstr>Fokus Post MVP</vt:lpstr>
      <vt:lpstr>Spørsmål?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Altinn Studio</dc:title>
  <dc:creator>Larsen, Rune Tømmerås</dc:creator>
  <cp:lastModifiedBy>Larsen, Rune Tømmerås</cp:lastModifiedBy>
  <cp:revision>1</cp:revision>
  <dcterms:created xsi:type="dcterms:W3CDTF">2019-03-21T10:56:51Z</dcterms:created>
  <dcterms:modified xsi:type="dcterms:W3CDTF">2019-03-28T21:36:12Z</dcterms:modified>
</cp:coreProperties>
</file>